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59" r:id="rId3"/>
    <p:sldId id="258" r:id="rId4"/>
    <p:sldId id="260" r:id="rId5"/>
    <p:sldId id="261" r:id="rId6"/>
    <p:sldId id="257" r:id="rId7"/>
  </p:sldIdLst>
  <p:sldSz cx="9144000" cy="5715000" type="screen16x10"/>
  <p:notesSz cx="6858000" cy="9144000"/>
  <p:defaultTextStyle>
    <a:defPPr>
      <a:defRPr lang="fr-FR"/>
    </a:defPPr>
    <a:lvl1pPr marL="0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6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1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7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3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9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59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5" algn="l" defTabSz="45716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800"/>
    <a:srgbClr val="E3000B"/>
    <a:srgbClr val="1721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29490B-D4C4-489D-98FD-245606014ABE}" v="52" dt="2024-11-18T12:41:31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80" y="6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B81A51-4B13-47E1-849A-5F74B53ADF2C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20104943-D829-42B0-9221-6CCC083A2EF2}">
      <dgm:prSet phldrT="[Texte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b="1" i="0"/>
            <a:t>L’accord relatif au SEGUR n°21 du 14 juin 2022, étendu par arrêté du 14 novembre 2022</a:t>
          </a:r>
          <a:endParaRPr lang="fr-FR"/>
        </a:p>
      </dgm:t>
    </dgm:pt>
    <dgm:pt modelId="{CD9CAEC5-4DDE-44D4-A754-266D5B29EEA8}" type="parTrans" cxnId="{6909B7BC-9DAE-4B98-861F-DC2C54FB2D9C}">
      <dgm:prSet/>
      <dgm:spPr/>
      <dgm:t>
        <a:bodyPr/>
        <a:lstStyle/>
        <a:p>
          <a:endParaRPr lang="fr-FR"/>
        </a:p>
      </dgm:t>
    </dgm:pt>
    <dgm:pt modelId="{B3B88CEE-6690-43D7-97EE-1E51E724385F}" type="sibTrans" cxnId="{6909B7BC-9DAE-4B98-861F-DC2C54FB2D9C}">
      <dgm:prSet/>
      <dgm:spPr/>
      <dgm:t>
        <a:bodyPr/>
        <a:lstStyle/>
        <a:p>
          <a:endParaRPr lang="fr-FR"/>
        </a:p>
      </dgm:t>
    </dgm:pt>
    <dgm:pt modelId="{D0533B52-942A-4BFF-B6CE-0DB515C35ADE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b="1" i="0"/>
            <a:t>L’avenant 59 du 11 juillet 2022 relatif à la rémunération – mise en place de l’indemnité à la fonction d’appui d’accompagnement social, étendu par arrêté du 14 novembre 2022 </a:t>
          </a:r>
          <a:endParaRPr lang="fr-FR" b="0" i="0"/>
        </a:p>
      </dgm:t>
    </dgm:pt>
    <dgm:pt modelId="{3AB19340-5AF8-46CC-9ECC-D6A676DAD948}" type="parTrans" cxnId="{4682B4C0-A1BF-4439-AD33-FB0BAAF745E2}">
      <dgm:prSet/>
      <dgm:spPr/>
      <dgm:t>
        <a:bodyPr/>
        <a:lstStyle/>
        <a:p>
          <a:endParaRPr lang="fr-FR"/>
        </a:p>
      </dgm:t>
    </dgm:pt>
    <dgm:pt modelId="{996FEB73-2E33-4CAB-8652-DA1B5ECFECBC}" type="sibTrans" cxnId="{4682B4C0-A1BF-4439-AD33-FB0BAAF745E2}">
      <dgm:prSet/>
      <dgm:spPr/>
      <dgm:t>
        <a:bodyPr/>
        <a:lstStyle/>
        <a:p>
          <a:endParaRPr lang="fr-FR"/>
        </a:p>
      </dgm:t>
    </dgm:pt>
    <dgm:pt modelId="{935CA4D0-6BB7-42B3-9136-734D50650A3E}" type="pres">
      <dgm:prSet presAssocID="{2CB81A51-4B13-47E1-849A-5F74B53ADF2C}" presName="Name0" presStyleCnt="0">
        <dgm:presLayoutVars>
          <dgm:dir/>
          <dgm:resizeHandles val="exact"/>
        </dgm:presLayoutVars>
      </dgm:prSet>
      <dgm:spPr/>
    </dgm:pt>
    <dgm:pt modelId="{243D926E-BFA8-48C9-B762-54CFB56A4BE8}" type="pres">
      <dgm:prSet presAssocID="{20104943-D829-42B0-9221-6CCC083A2EF2}" presName="node" presStyleLbl="node1" presStyleIdx="0" presStyleCnt="2">
        <dgm:presLayoutVars>
          <dgm:bulletEnabled val="1"/>
        </dgm:presLayoutVars>
      </dgm:prSet>
      <dgm:spPr/>
    </dgm:pt>
    <dgm:pt modelId="{0FC8B714-CC37-4730-82AD-993568ED71AF}" type="pres">
      <dgm:prSet presAssocID="{B3B88CEE-6690-43D7-97EE-1E51E724385F}" presName="sibTrans" presStyleLbl="sibTrans2D1" presStyleIdx="0" presStyleCnt="1"/>
      <dgm:spPr/>
    </dgm:pt>
    <dgm:pt modelId="{D3F51938-8D84-4553-A9D8-9FA8530C59F4}" type="pres">
      <dgm:prSet presAssocID="{B3B88CEE-6690-43D7-97EE-1E51E724385F}" presName="connectorText" presStyleLbl="sibTrans2D1" presStyleIdx="0" presStyleCnt="1"/>
      <dgm:spPr/>
    </dgm:pt>
    <dgm:pt modelId="{E4910F69-4398-41F4-B305-73681221AEA2}" type="pres">
      <dgm:prSet presAssocID="{D0533B52-942A-4BFF-B6CE-0DB515C35ADE}" presName="node" presStyleLbl="node1" presStyleIdx="1" presStyleCnt="2">
        <dgm:presLayoutVars>
          <dgm:bulletEnabled val="1"/>
        </dgm:presLayoutVars>
      </dgm:prSet>
      <dgm:spPr/>
    </dgm:pt>
  </dgm:ptLst>
  <dgm:cxnLst>
    <dgm:cxn modelId="{EA4F8167-DFC8-41E8-8C35-195361F92B75}" type="presOf" srcId="{D0533B52-942A-4BFF-B6CE-0DB515C35ADE}" destId="{E4910F69-4398-41F4-B305-73681221AEA2}" srcOrd="0" destOrd="0" presId="urn:microsoft.com/office/officeart/2005/8/layout/process1"/>
    <dgm:cxn modelId="{29EAF250-CA32-43AB-890F-E4D5CE8273B4}" type="presOf" srcId="{B3B88CEE-6690-43D7-97EE-1E51E724385F}" destId="{D3F51938-8D84-4553-A9D8-9FA8530C59F4}" srcOrd="1" destOrd="0" presId="urn:microsoft.com/office/officeart/2005/8/layout/process1"/>
    <dgm:cxn modelId="{4DBD5F82-44EB-4EE7-97BD-4123A25C89A1}" type="presOf" srcId="{20104943-D829-42B0-9221-6CCC083A2EF2}" destId="{243D926E-BFA8-48C9-B762-54CFB56A4BE8}" srcOrd="0" destOrd="0" presId="urn:microsoft.com/office/officeart/2005/8/layout/process1"/>
    <dgm:cxn modelId="{C8873A9A-70EF-4B43-9C30-48B71E1BC858}" type="presOf" srcId="{2CB81A51-4B13-47E1-849A-5F74B53ADF2C}" destId="{935CA4D0-6BB7-42B3-9136-734D50650A3E}" srcOrd="0" destOrd="0" presId="urn:microsoft.com/office/officeart/2005/8/layout/process1"/>
    <dgm:cxn modelId="{6909B7BC-9DAE-4B98-861F-DC2C54FB2D9C}" srcId="{2CB81A51-4B13-47E1-849A-5F74B53ADF2C}" destId="{20104943-D829-42B0-9221-6CCC083A2EF2}" srcOrd="0" destOrd="0" parTransId="{CD9CAEC5-4DDE-44D4-A754-266D5B29EEA8}" sibTransId="{B3B88CEE-6690-43D7-97EE-1E51E724385F}"/>
    <dgm:cxn modelId="{4682B4C0-A1BF-4439-AD33-FB0BAAF745E2}" srcId="{2CB81A51-4B13-47E1-849A-5F74B53ADF2C}" destId="{D0533B52-942A-4BFF-B6CE-0DB515C35ADE}" srcOrd="1" destOrd="0" parTransId="{3AB19340-5AF8-46CC-9ECC-D6A676DAD948}" sibTransId="{996FEB73-2E33-4CAB-8652-DA1B5ECFECBC}"/>
    <dgm:cxn modelId="{5C2EA2FF-DF0A-4655-89AB-8019F606F957}" type="presOf" srcId="{B3B88CEE-6690-43D7-97EE-1E51E724385F}" destId="{0FC8B714-CC37-4730-82AD-993568ED71AF}" srcOrd="0" destOrd="0" presId="urn:microsoft.com/office/officeart/2005/8/layout/process1"/>
    <dgm:cxn modelId="{6B14EC36-0C93-4257-905E-28FA9C468165}" type="presParOf" srcId="{935CA4D0-6BB7-42B3-9136-734D50650A3E}" destId="{243D926E-BFA8-48C9-B762-54CFB56A4BE8}" srcOrd="0" destOrd="0" presId="urn:microsoft.com/office/officeart/2005/8/layout/process1"/>
    <dgm:cxn modelId="{2945B7C5-0FEB-43AF-919B-0588738725E4}" type="presParOf" srcId="{935CA4D0-6BB7-42B3-9136-734D50650A3E}" destId="{0FC8B714-CC37-4730-82AD-993568ED71AF}" srcOrd="1" destOrd="0" presId="urn:microsoft.com/office/officeart/2005/8/layout/process1"/>
    <dgm:cxn modelId="{4E92DB47-B74B-43C6-ABD4-C9F3AD9FDEBD}" type="presParOf" srcId="{0FC8B714-CC37-4730-82AD-993568ED71AF}" destId="{D3F51938-8D84-4553-A9D8-9FA8530C59F4}" srcOrd="0" destOrd="0" presId="urn:microsoft.com/office/officeart/2005/8/layout/process1"/>
    <dgm:cxn modelId="{907660F7-96B3-4801-9317-A9601211E8FA}" type="presParOf" srcId="{935CA4D0-6BB7-42B3-9136-734D50650A3E}" destId="{E4910F69-4398-41F4-B305-73681221AEA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B81A51-4B13-47E1-849A-5F74B53ADF2C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20104943-D829-42B0-9221-6CCC083A2EF2}">
      <dgm:prSet phldrT="[Texte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1000" b="1" i="1"/>
            <a:t>Juillet 2020 : revalorisation du traitement des personnels de la fonction publique hospitalière dans le cadre des accords du Ségur de la santé</a:t>
          </a:r>
          <a:endParaRPr lang="fr-FR" sz="1000"/>
        </a:p>
      </dgm:t>
    </dgm:pt>
    <dgm:pt modelId="{CD9CAEC5-4DDE-44D4-A754-266D5B29EEA8}" type="parTrans" cxnId="{6909B7BC-9DAE-4B98-861F-DC2C54FB2D9C}">
      <dgm:prSet/>
      <dgm:spPr/>
      <dgm:t>
        <a:bodyPr/>
        <a:lstStyle/>
        <a:p>
          <a:endParaRPr lang="fr-FR" sz="3200"/>
        </a:p>
      </dgm:t>
    </dgm:pt>
    <dgm:pt modelId="{B3B88CEE-6690-43D7-97EE-1E51E724385F}" type="sibTrans" cxnId="{6909B7BC-9DAE-4B98-861F-DC2C54FB2D9C}">
      <dgm:prSet custT="1"/>
      <dgm:spPr/>
      <dgm:t>
        <a:bodyPr/>
        <a:lstStyle/>
        <a:p>
          <a:endParaRPr lang="fr-FR" sz="900"/>
        </a:p>
      </dgm:t>
    </dgm:pt>
    <dgm:pt modelId="{12CB68DA-E6F9-46F9-BBD9-E102AB99D3E4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1000" b="1"/>
            <a:t>Décisions unilatérales FEHAP </a:t>
          </a:r>
          <a:r>
            <a:rPr lang="fr-FR" sz="1000"/>
            <a:t>du 26 octobre 2020 – Attribution d'une indemnité forfaitaire Ségur aux personnels des établissements de santé / aux personnels des EHPAD dans le cadre du Ségur de la Santé</a:t>
          </a:r>
        </a:p>
      </dgm:t>
    </dgm:pt>
    <dgm:pt modelId="{787966C8-AC73-44AB-B5C2-56AF37E24AB7}" type="parTrans" cxnId="{A06895A4-B408-4757-8824-EB6FD6BE792F}">
      <dgm:prSet/>
      <dgm:spPr/>
      <dgm:t>
        <a:bodyPr/>
        <a:lstStyle/>
        <a:p>
          <a:endParaRPr lang="fr-FR" sz="3200"/>
        </a:p>
      </dgm:t>
    </dgm:pt>
    <dgm:pt modelId="{54C2DCAD-2634-4DF0-8250-A292F88976DB}" type="sibTrans" cxnId="{A06895A4-B408-4757-8824-EB6FD6BE792F}">
      <dgm:prSet custT="1"/>
      <dgm:spPr/>
      <dgm:t>
        <a:bodyPr/>
        <a:lstStyle/>
        <a:p>
          <a:endParaRPr lang="fr-FR" sz="900"/>
        </a:p>
      </dgm:t>
    </dgm:pt>
    <dgm:pt modelId="{19DB3785-35DF-49DE-85D3-EAB082AE8688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1000" b="1"/>
            <a:t>Recommandation patronale </a:t>
          </a:r>
          <a:r>
            <a:rPr lang="fr-FR" sz="1000" b="1" err="1"/>
            <a:t>Nexem</a:t>
          </a:r>
          <a:r>
            <a:rPr lang="fr-FR" sz="1000" b="1"/>
            <a:t> </a:t>
          </a:r>
          <a:r>
            <a:rPr lang="fr-FR" sz="1000"/>
            <a:t>du 30 novembre 2020 – Mise en place d’une indemnité mensuelle « Ségur » pour les personnels des EHPAD et des établissements de santé – Agréée</a:t>
          </a:r>
        </a:p>
      </dgm:t>
    </dgm:pt>
    <dgm:pt modelId="{70A6CF25-037B-43E9-959D-992C98B48A26}" type="parTrans" cxnId="{29D4D614-3166-4EB7-917B-4AF97D4E2D8E}">
      <dgm:prSet/>
      <dgm:spPr/>
      <dgm:t>
        <a:bodyPr/>
        <a:lstStyle/>
        <a:p>
          <a:endParaRPr lang="fr-FR" sz="3200"/>
        </a:p>
      </dgm:t>
    </dgm:pt>
    <dgm:pt modelId="{D17C4120-BE71-48D2-9460-A63B18E161FA}" type="sibTrans" cxnId="{29D4D614-3166-4EB7-917B-4AF97D4E2D8E}">
      <dgm:prSet custT="1"/>
      <dgm:spPr/>
      <dgm:t>
        <a:bodyPr/>
        <a:lstStyle/>
        <a:p>
          <a:endParaRPr lang="fr-FR" sz="900"/>
        </a:p>
      </dgm:t>
    </dgm:pt>
    <dgm:pt modelId="{B2945878-8F27-43F5-905E-46D58AACDDD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1000" b="1" i="1"/>
            <a:t>28 mai 2021 : accord « Laforcade » conclu avec les pouvoirs publics pour la revalorisation des autres structures du champ SMS</a:t>
          </a:r>
        </a:p>
      </dgm:t>
    </dgm:pt>
    <dgm:pt modelId="{7EE15919-34B2-44BD-A028-C05E48188AA7}" type="parTrans" cxnId="{45BF3FAC-CB32-471B-9BB0-143897B0168F}">
      <dgm:prSet/>
      <dgm:spPr/>
      <dgm:t>
        <a:bodyPr/>
        <a:lstStyle/>
        <a:p>
          <a:endParaRPr lang="fr-FR" sz="3200"/>
        </a:p>
      </dgm:t>
    </dgm:pt>
    <dgm:pt modelId="{2A3A8B68-4C8B-47EF-AFFA-E3285A14DB52}" type="sibTrans" cxnId="{45BF3FAC-CB32-471B-9BB0-143897B0168F}">
      <dgm:prSet custT="1"/>
      <dgm:spPr/>
      <dgm:t>
        <a:bodyPr/>
        <a:lstStyle/>
        <a:p>
          <a:endParaRPr lang="fr-FR" sz="900"/>
        </a:p>
      </dgm:t>
    </dgm:pt>
    <dgm:pt modelId="{DF0A2AFC-2C73-4B3D-A080-B54E8709C9DA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1000" b="1"/>
            <a:t>Recommandation patronale </a:t>
          </a:r>
          <a:r>
            <a:rPr lang="fr-FR" sz="1000" b="1" err="1"/>
            <a:t>Axess</a:t>
          </a:r>
          <a:r>
            <a:rPr lang="fr-FR" sz="1000" b="1"/>
            <a:t> </a:t>
          </a:r>
          <a:r>
            <a:rPr lang="fr-FR" sz="1000"/>
            <a:t>du 21 décembre 2021 – Mise en place du complément de rémunération</a:t>
          </a:r>
        </a:p>
      </dgm:t>
    </dgm:pt>
    <dgm:pt modelId="{C23B4352-058B-496E-A000-D8097E89BA1B}" type="parTrans" cxnId="{19B51E08-9BC1-4B34-8921-62FFB80CAF04}">
      <dgm:prSet/>
      <dgm:spPr/>
      <dgm:t>
        <a:bodyPr/>
        <a:lstStyle/>
        <a:p>
          <a:endParaRPr lang="fr-FR" sz="3200"/>
        </a:p>
      </dgm:t>
    </dgm:pt>
    <dgm:pt modelId="{A07AD18D-B8AC-4E5F-AEE1-9E72625BBD41}" type="sibTrans" cxnId="{19B51E08-9BC1-4B34-8921-62FFB80CAF04}">
      <dgm:prSet/>
      <dgm:spPr/>
      <dgm:t>
        <a:bodyPr/>
        <a:lstStyle/>
        <a:p>
          <a:endParaRPr lang="fr-FR" sz="3200"/>
        </a:p>
      </dgm:t>
    </dgm:pt>
    <dgm:pt modelId="{935CA4D0-6BB7-42B3-9136-734D50650A3E}" type="pres">
      <dgm:prSet presAssocID="{2CB81A51-4B13-47E1-849A-5F74B53ADF2C}" presName="Name0" presStyleCnt="0">
        <dgm:presLayoutVars>
          <dgm:dir/>
          <dgm:resizeHandles val="exact"/>
        </dgm:presLayoutVars>
      </dgm:prSet>
      <dgm:spPr/>
    </dgm:pt>
    <dgm:pt modelId="{243D926E-BFA8-48C9-B762-54CFB56A4BE8}" type="pres">
      <dgm:prSet presAssocID="{20104943-D829-42B0-9221-6CCC083A2EF2}" presName="node" presStyleLbl="node1" presStyleIdx="0" presStyleCnt="5">
        <dgm:presLayoutVars>
          <dgm:bulletEnabled val="1"/>
        </dgm:presLayoutVars>
      </dgm:prSet>
      <dgm:spPr/>
    </dgm:pt>
    <dgm:pt modelId="{0FC8B714-CC37-4730-82AD-993568ED71AF}" type="pres">
      <dgm:prSet presAssocID="{B3B88CEE-6690-43D7-97EE-1E51E724385F}" presName="sibTrans" presStyleLbl="sibTrans2D1" presStyleIdx="0" presStyleCnt="4"/>
      <dgm:spPr/>
    </dgm:pt>
    <dgm:pt modelId="{D3F51938-8D84-4553-A9D8-9FA8530C59F4}" type="pres">
      <dgm:prSet presAssocID="{B3B88CEE-6690-43D7-97EE-1E51E724385F}" presName="connectorText" presStyleLbl="sibTrans2D1" presStyleIdx="0" presStyleCnt="4"/>
      <dgm:spPr/>
    </dgm:pt>
    <dgm:pt modelId="{273003CF-F1AA-4E0A-A72C-2BC59E95B5E5}" type="pres">
      <dgm:prSet presAssocID="{12CB68DA-E6F9-46F9-BBD9-E102AB99D3E4}" presName="node" presStyleLbl="node1" presStyleIdx="1" presStyleCnt="5">
        <dgm:presLayoutVars>
          <dgm:bulletEnabled val="1"/>
        </dgm:presLayoutVars>
      </dgm:prSet>
      <dgm:spPr/>
    </dgm:pt>
    <dgm:pt modelId="{BBCC5ACE-22BC-405E-92C6-26D51A5EF1E2}" type="pres">
      <dgm:prSet presAssocID="{54C2DCAD-2634-4DF0-8250-A292F88976DB}" presName="sibTrans" presStyleLbl="sibTrans2D1" presStyleIdx="1" presStyleCnt="4"/>
      <dgm:spPr/>
    </dgm:pt>
    <dgm:pt modelId="{AC05BF06-38CA-47CF-9336-51ED20F8E468}" type="pres">
      <dgm:prSet presAssocID="{54C2DCAD-2634-4DF0-8250-A292F88976DB}" presName="connectorText" presStyleLbl="sibTrans2D1" presStyleIdx="1" presStyleCnt="4"/>
      <dgm:spPr/>
    </dgm:pt>
    <dgm:pt modelId="{76DCCBF2-7EFF-4FEC-A484-4076565CC3B8}" type="pres">
      <dgm:prSet presAssocID="{19DB3785-35DF-49DE-85D3-EAB082AE8688}" presName="node" presStyleLbl="node1" presStyleIdx="2" presStyleCnt="5">
        <dgm:presLayoutVars>
          <dgm:bulletEnabled val="1"/>
        </dgm:presLayoutVars>
      </dgm:prSet>
      <dgm:spPr/>
    </dgm:pt>
    <dgm:pt modelId="{9A15AC5C-D6C0-4079-B537-21649378ECB7}" type="pres">
      <dgm:prSet presAssocID="{D17C4120-BE71-48D2-9460-A63B18E161FA}" presName="sibTrans" presStyleLbl="sibTrans2D1" presStyleIdx="2" presStyleCnt="4"/>
      <dgm:spPr/>
    </dgm:pt>
    <dgm:pt modelId="{6D5BF288-3C6E-4773-BF6A-D23E5B914F81}" type="pres">
      <dgm:prSet presAssocID="{D17C4120-BE71-48D2-9460-A63B18E161FA}" presName="connectorText" presStyleLbl="sibTrans2D1" presStyleIdx="2" presStyleCnt="4"/>
      <dgm:spPr/>
    </dgm:pt>
    <dgm:pt modelId="{8E9A6F21-5426-4F3C-B2DB-E247DE0EDDBF}" type="pres">
      <dgm:prSet presAssocID="{B2945878-8F27-43F5-905E-46D58AACDDD2}" presName="node" presStyleLbl="node1" presStyleIdx="3" presStyleCnt="5">
        <dgm:presLayoutVars>
          <dgm:bulletEnabled val="1"/>
        </dgm:presLayoutVars>
      </dgm:prSet>
      <dgm:spPr/>
    </dgm:pt>
    <dgm:pt modelId="{7DF67274-22E5-4AAE-B4B3-12340034B791}" type="pres">
      <dgm:prSet presAssocID="{2A3A8B68-4C8B-47EF-AFFA-E3285A14DB52}" presName="sibTrans" presStyleLbl="sibTrans2D1" presStyleIdx="3" presStyleCnt="4"/>
      <dgm:spPr/>
    </dgm:pt>
    <dgm:pt modelId="{72F7B2BC-D27B-415E-8EF3-6F44C525C00A}" type="pres">
      <dgm:prSet presAssocID="{2A3A8B68-4C8B-47EF-AFFA-E3285A14DB52}" presName="connectorText" presStyleLbl="sibTrans2D1" presStyleIdx="3" presStyleCnt="4"/>
      <dgm:spPr/>
    </dgm:pt>
    <dgm:pt modelId="{46C72B4E-D4ED-4171-B88B-DBCAA7F2A64D}" type="pres">
      <dgm:prSet presAssocID="{DF0A2AFC-2C73-4B3D-A080-B54E8709C9DA}" presName="node" presStyleLbl="node1" presStyleIdx="4" presStyleCnt="5">
        <dgm:presLayoutVars>
          <dgm:bulletEnabled val="1"/>
        </dgm:presLayoutVars>
      </dgm:prSet>
      <dgm:spPr/>
    </dgm:pt>
  </dgm:ptLst>
  <dgm:cxnLst>
    <dgm:cxn modelId="{19B51E08-9BC1-4B34-8921-62FFB80CAF04}" srcId="{2CB81A51-4B13-47E1-849A-5F74B53ADF2C}" destId="{DF0A2AFC-2C73-4B3D-A080-B54E8709C9DA}" srcOrd="4" destOrd="0" parTransId="{C23B4352-058B-496E-A000-D8097E89BA1B}" sibTransId="{A07AD18D-B8AC-4E5F-AEE1-9E72625BBD41}"/>
    <dgm:cxn modelId="{8233AF0C-DE96-4770-BCBA-5DE10E3FF40D}" type="presOf" srcId="{D17C4120-BE71-48D2-9460-A63B18E161FA}" destId="{6D5BF288-3C6E-4773-BF6A-D23E5B914F81}" srcOrd="1" destOrd="0" presId="urn:microsoft.com/office/officeart/2005/8/layout/process1"/>
    <dgm:cxn modelId="{E3B1750F-D63B-4DC3-8DEB-8E4B9B8915CA}" type="presOf" srcId="{19DB3785-35DF-49DE-85D3-EAB082AE8688}" destId="{76DCCBF2-7EFF-4FEC-A484-4076565CC3B8}" srcOrd="0" destOrd="0" presId="urn:microsoft.com/office/officeart/2005/8/layout/process1"/>
    <dgm:cxn modelId="{29D4D614-3166-4EB7-917B-4AF97D4E2D8E}" srcId="{2CB81A51-4B13-47E1-849A-5F74B53ADF2C}" destId="{19DB3785-35DF-49DE-85D3-EAB082AE8688}" srcOrd="2" destOrd="0" parTransId="{70A6CF25-037B-43E9-959D-992C98B48A26}" sibTransId="{D17C4120-BE71-48D2-9460-A63B18E161FA}"/>
    <dgm:cxn modelId="{77220934-857F-43F9-8A32-F9D22DE51F72}" type="presOf" srcId="{12CB68DA-E6F9-46F9-BBD9-E102AB99D3E4}" destId="{273003CF-F1AA-4E0A-A72C-2BC59E95B5E5}" srcOrd="0" destOrd="0" presId="urn:microsoft.com/office/officeart/2005/8/layout/process1"/>
    <dgm:cxn modelId="{7773833F-A380-452D-8758-0C66ED096AD9}" type="presOf" srcId="{2A3A8B68-4C8B-47EF-AFFA-E3285A14DB52}" destId="{7DF67274-22E5-4AAE-B4B3-12340034B791}" srcOrd="0" destOrd="0" presId="urn:microsoft.com/office/officeart/2005/8/layout/process1"/>
    <dgm:cxn modelId="{67E5534A-7AD0-4BD0-B514-0DB1BBFEF11A}" type="presOf" srcId="{D17C4120-BE71-48D2-9460-A63B18E161FA}" destId="{9A15AC5C-D6C0-4079-B537-21649378ECB7}" srcOrd="0" destOrd="0" presId="urn:microsoft.com/office/officeart/2005/8/layout/process1"/>
    <dgm:cxn modelId="{73F6A54F-99A0-4404-852A-01519A78209F}" type="presOf" srcId="{2A3A8B68-4C8B-47EF-AFFA-E3285A14DB52}" destId="{72F7B2BC-D27B-415E-8EF3-6F44C525C00A}" srcOrd="1" destOrd="0" presId="urn:microsoft.com/office/officeart/2005/8/layout/process1"/>
    <dgm:cxn modelId="{29EAF250-CA32-43AB-890F-E4D5CE8273B4}" type="presOf" srcId="{B3B88CEE-6690-43D7-97EE-1E51E724385F}" destId="{D3F51938-8D84-4553-A9D8-9FA8530C59F4}" srcOrd="1" destOrd="0" presId="urn:microsoft.com/office/officeart/2005/8/layout/process1"/>
    <dgm:cxn modelId="{4DBD5F82-44EB-4EE7-97BD-4123A25C89A1}" type="presOf" srcId="{20104943-D829-42B0-9221-6CCC083A2EF2}" destId="{243D926E-BFA8-48C9-B762-54CFB56A4BE8}" srcOrd="0" destOrd="0" presId="urn:microsoft.com/office/officeart/2005/8/layout/process1"/>
    <dgm:cxn modelId="{F8055F99-8CE8-4679-A207-2ADD16F4457D}" type="presOf" srcId="{B2945878-8F27-43F5-905E-46D58AACDDD2}" destId="{8E9A6F21-5426-4F3C-B2DB-E247DE0EDDBF}" srcOrd="0" destOrd="0" presId="urn:microsoft.com/office/officeart/2005/8/layout/process1"/>
    <dgm:cxn modelId="{C8873A9A-70EF-4B43-9C30-48B71E1BC858}" type="presOf" srcId="{2CB81A51-4B13-47E1-849A-5F74B53ADF2C}" destId="{935CA4D0-6BB7-42B3-9136-734D50650A3E}" srcOrd="0" destOrd="0" presId="urn:microsoft.com/office/officeart/2005/8/layout/process1"/>
    <dgm:cxn modelId="{A06895A4-B408-4757-8824-EB6FD6BE792F}" srcId="{2CB81A51-4B13-47E1-849A-5F74B53ADF2C}" destId="{12CB68DA-E6F9-46F9-BBD9-E102AB99D3E4}" srcOrd="1" destOrd="0" parTransId="{787966C8-AC73-44AB-B5C2-56AF37E24AB7}" sibTransId="{54C2DCAD-2634-4DF0-8250-A292F88976DB}"/>
    <dgm:cxn modelId="{45BF3FAC-CB32-471B-9BB0-143897B0168F}" srcId="{2CB81A51-4B13-47E1-849A-5F74B53ADF2C}" destId="{B2945878-8F27-43F5-905E-46D58AACDDD2}" srcOrd="3" destOrd="0" parTransId="{7EE15919-34B2-44BD-A028-C05E48188AA7}" sibTransId="{2A3A8B68-4C8B-47EF-AFFA-E3285A14DB52}"/>
    <dgm:cxn modelId="{B27C7BAC-C832-4E19-B9F1-EF394A91CB53}" type="presOf" srcId="{54C2DCAD-2634-4DF0-8250-A292F88976DB}" destId="{BBCC5ACE-22BC-405E-92C6-26D51A5EF1E2}" srcOrd="0" destOrd="0" presId="urn:microsoft.com/office/officeart/2005/8/layout/process1"/>
    <dgm:cxn modelId="{6909B7BC-9DAE-4B98-861F-DC2C54FB2D9C}" srcId="{2CB81A51-4B13-47E1-849A-5F74B53ADF2C}" destId="{20104943-D829-42B0-9221-6CCC083A2EF2}" srcOrd="0" destOrd="0" parTransId="{CD9CAEC5-4DDE-44D4-A754-266D5B29EEA8}" sibTransId="{B3B88CEE-6690-43D7-97EE-1E51E724385F}"/>
    <dgm:cxn modelId="{4D30EEC4-DCF2-4B5B-933C-F6DC701C1481}" type="presOf" srcId="{54C2DCAD-2634-4DF0-8250-A292F88976DB}" destId="{AC05BF06-38CA-47CF-9336-51ED20F8E468}" srcOrd="1" destOrd="0" presId="urn:microsoft.com/office/officeart/2005/8/layout/process1"/>
    <dgm:cxn modelId="{AD019DD5-4609-4FC9-B6C9-32E6566978AD}" type="presOf" srcId="{DF0A2AFC-2C73-4B3D-A080-B54E8709C9DA}" destId="{46C72B4E-D4ED-4171-B88B-DBCAA7F2A64D}" srcOrd="0" destOrd="0" presId="urn:microsoft.com/office/officeart/2005/8/layout/process1"/>
    <dgm:cxn modelId="{5C2EA2FF-DF0A-4655-89AB-8019F606F957}" type="presOf" srcId="{B3B88CEE-6690-43D7-97EE-1E51E724385F}" destId="{0FC8B714-CC37-4730-82AD-993568ED71AF}" srcOrd="0" destOrd="0" presId="urn:microsoft.com/office/officeart/2005/8/layout/process1"/>
    <dgm:cxn modelId="{6B14EC36-0C93-4257-905E-28FA9C468165}" type="presParOf" srcId="{935CA4D0-6BB7-42B3-9136-734D50650A3E}" destId="{243D926E-BFA8-48C9-B762-54CFB56A4BE8}" srcOrd="0" destOrd="0" presId="urn:microsoft.com/office/officeart/2005/8/layout/process1"/>
    <dgm:cxn modelId="{2945B7C5-0FEB-43AF-919B-0588738725E4}" type="presParOf" srcId="{935CA4D0-6BB7-42B3-9136-734D50650A3E}" destId="{0FC8B714-CC37-4730-82AD-993568ED71AF}" srcOrd="1" destOrd="0" presId="urn:microsoft.com/office/officeart/2005/8/layout/process1"/>
    <dgm:cxn modelId="{4E92DB47-B74B-43C6-ABD4-C9F3AD9FDEBD}" type="presParOf" srcId="{0FC8B714-CC37-4730-82AD-993568ED71AF}" destId="{D3F51938-8D84-4553-A9D8-9FA8530C59F4}" srcOrd="0" destOrd="0" presId="urn:microsoft.com/office/officeart/2005/8/layout/process1"/>
    <dgm:cxn modelId="{D75E494B-E55A-4EE6-9B67-A389AA4E94A3}" type="presParOf" srcId="{935CA4D0-6BB7-42B3-9136-734D50650A3E}" destId="{273003CF-F1AA-4E0A-A72C-2BC59E95B5E5}" srcOrd="2" destOrd="0" presId="urn:microsoft.com/office/officeart/2005/8/layout/process1"/>
    <dgm:cxn modelId="{A2904D39-EF18-477B-97B3-02C4BED4C744}" type="presParOf" srcId="{935CA4D0-6BB7-42B3-9136-734D50650A3E}" destId="{BBCC5ACE-22BC-405E-92C6-26D51A5EF1E2}" srcOrd="3" destOrd="0" presId="urn:microsoft.com/office/officeart/2005/8/layout/process1"/>
    <dgm:cxn modelId="{3D4BE6FA-6C37-45DD-8029-6F5DB8C88D66}" type="presParOf" srcId="{BBCC5ACE-22BC-405E-92C6-26D51A5EF1E2}" destId="{AC05BF06-38CA-47CF-9336-51ED20F8E468}" srcOrd="0" destOrd="0" presId="urn:microsoft.com/office/officeart/2005/8/layout/process1"/>
    <dgm:cxn modelId="{07AC53C4-CC24-4A3E-8CE1-0B31E2C04A3C}" type="presParOf" srcId="{935CA4D0-6BB7-42B3-9136-734D50650A3E}" destId="{76DCCBF2-7EFF-4FEC-A484-4076565CC3B8}" srcOrd="4" destOrd="0" presId="urn:microsoft.com/office/officeart/2005/8/layout/process1"/>
    <dgm:cxn modelId="{B5D55F7E-7A11-4272-BC16-928C13F5C8CC}" type="presParOf" srcId="{935CA4D0-6BB7-42B3-9136-734D50650A3E}" destId="{9A15AC5C-D6C0-4079-B537-21649378ECB7}" srcOrd="5" destOrd="0" presId="urn:microsoft.com/office/officeart/2005/8/layout/process1"/>
    <dgm:cxn modelId="{74208566-4FDE-46A3-A34B-A9AA924A8495}" type="presParOf" srcId="{9A15AC5C-D6C0-4079-B537-21649378ECB7}" destId="{6D5BF288-3C6E-4773-BF6A-D23E5B914F81}" srcOrd="0" destOrd="0" presId="urn:microsoft.com/office/officeart/2005/8/layout/process1"/>
    <dgm:cxn modelId="{37AE9AB1-4003-4267-8781-FB8C59981226}" type="presParOf" srcId="{935CA4D0-6BB7-42B3-9136-734D50650A3E}" destId="{8E9A6F21-5426-4F3C-B2DB-E247DE0EDDBF}" srcOrd="6" destOrd="0" presId="urn:microsoft.com/office/officeart/2005/8/layout/process1"/>
    <dgm:cxn modelId="{398C1D6E-EF97-423A-86D5-B65C45A206AC}" type="presParOf" srcId="{935CA4D0-6BB7-42B3-9136-734D50650A3E}" destId="{7DF67274-22E5-4AAE-B4B3-12340034B791}" srcOrd="7" destOrd="0" presId="urn:microsoft.com/office/officeart/2005/8/layout/process1"/>
    <dgm:cxn modelId="{ED15AAB9-C85E-4776-B672-8BD6987E52E9}" type="presParOf" srcId="{7DF67274-22E5-4AAE-B4B3-12340034B791}" destId="{72F7B2BC-D27B-415E-8EF3-6F44C525C00A}" srcOrd="0" destOrd="0" presId="urn:microsoft.com/office/officeart/2005/8/layout/process1"/>
    <dgm:cxn modelId="{0E49A18F-E89C-4968-A663-EFAAE73D3CAB}" type="presParOf" srcId="{935CA4D0-6BB7-42B3-9136-734D50650A3E}" destId="{46C72B4E-D4ED-4171-B88B-DBCAA7F2A64D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B81A51-4B13-47E1-849A-5F74B53ADF2C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B7385E1D-C059-4C67-83DF-4EE8E0922B27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b="1"/>
            <a:t>Avenant CCN 51 n°2021-05 </a:t>
          </a:r>
          <a:r>
            <a:rPr lang="fr-FR"/>
            <a:t>du 15 juillet 2021 – Attribution d’une prime aux médecins, pharmaciens, biologistes et chirurgiens-dentistes – Agréé</a:t>
          </a:r>
        </a:p>
      </dgm:t>
    </dgm:pt>
    <dgm:pt modelId="{546D7339-F197-4C81-822E-1C318CF227E3}" type="sibTrans" cxnId="{28C840A5-F727-40FA-B57B-1F84D2542ED0}">
      <dgm:prSet/>
      <dgm:spPr/>
      <dgm:t>
        <a:bodyPr/>
        <a:lstStyle/>
        <a:p>
          <a:endParaRPr lang="fr-FR"/>
        </a:p>
      </dgm:t>
    </dgm:pt>
    <dgm:pt modelId="{5188C9D7-7A44-43E0-AB93-157E67BB2A0D}" type="parTrans" cxnId="{28C840A5-F727-40FA-B57B-1F84D2542ED0}">
      <dgm:prSet/>
      <dgm:spPr/>
      <dgm:t>
        <a:bodyPr/>
        <a:lstStyle/>
        <a:p>
          <a:endParaRPr lang="fr-FR"/>
        </a:p>
      </dgm:t>
    </dgm:pt>
    <dgm:pt modelId="{0DFA454E-24EC-41ED-A8A2-836E48E9C5DF}">
      <dgm:prSet/>
      <dgm:spPr/>
      <dgm:t>
        <a:bodyPr/>
        <a:lstStyle/>
        <a:p>
          <a:r>
            <a:rPr lang="fr-FR" b="1" i="1"/>
            <a:t>18 février 2022 : conférence des métiers </a:t>
          </a:r>
          <a:r>
            <a:rPr lang="fr-FR" i="1"/>
            <a:t>(revalorisation de la filière socio-éducative du secteur SMS et professionnels soignants)</a:t>
          </a:r>
          <a:endParaRPr lang="fr-FR"/>
        </a:p>
      </dgm:t>
    </dgm:pt>
    <dgm:pt modelId="{77185FEB-FC6B-431E-B463-27ADA6333259}" type="sibTrans" cxnId="{3D289FC6-42F1-4200-A492-B5DBB39B2CB0}">
      <dgm:prSet/>
      <dgm:spPr/>
      <dgm:t>
        <a:bodyPr/>
        <a:lstStyle/>
        <a:p>
          <a:endParaRPr lang="fr-FR"/>
        </a:p>
      </dgm:t>
    </dgm:pt>
    <dgm:pt modelId="{94F83117-1E07-41BE-9C6E-E19B7D21514C}" type="parTrans" cxnId="{3D289FC6-42F1-4200-A492-B5DBB39B2CB0}">
      <dgm:prSet/>
      <dgm:spPr/>
      <dgm:t>
        <a:bodyPr/>
        <a:lstStyle/>
        <a:p>
          <a:endParaRPr lang="fr-FR"/>
        </a:p>
      </dgm:t>
    </dgm:pt>
    <dgm:pt modelId="{3EB45AF6-4CE0-4BBB-B878-A13389DC71E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b="1"/>
            <a:t>Accord BASS </a:t>
          </a:r>
          <a:r>
            <a:rPr lang="fr-FR"/>
            <a:t>du 2 mai 2022 – Complément de rémunération aux personnels socio-éducatifs suite à la conférence des métiers de l’accompagnement social et médico-social du 18 février 2022 – Agréé et étendu </a:t>
          </a:r>
        </a:p>
      </dgm:t>
    </dgm:pt>
    <dgm:pt modelId="{E7A6D2A8-7481-4013-B7B4-295A8102FD50}" type="sibTrans" cxnId="{E2E345C0-B997-4058-B474-75C2E5D1771F}">
      <dgm:prSet/>
      <dgm:spPr/>
      <dgm:t>
        <a:bodyPr/>
        <a:lstStyle/>
        <a:p>
          <a:endParaRPr lang="fr-FR"/>
        </a:p>
      </dgm:t>
    </dgm:pt>
    <dgm:pt modelId="{EC6930DE-BB9B-4792-84F8-C2A193BB64F8}" type="parTrans" cxnId="{E2E345C0-B997-4058-B474-75C2E5D1771F}">
      <dgm:prSet/>
      <dgm:spPr/>
      <dgm:t>
        <a:bodyPr/>
        <a:lstStyle/>
        <a:p>
          <a:endParaRPr lang="fr-FR"/>
        </a:p>
      </dgm:t>
    </dgm:pt>
    <dgm:pt modelId="{C6D1EE2B-7129-4B17-9797-DD7E8F40B290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b="1" i="1"/>
            <a:t>29 février 2024 : communiqué du ministère du travail relatif à la revalorisation des personnels de la branche action sanitaire et sociale</a:t>
          </a:r>
        </a:p>
      </dgm:t>
    </dgm:pt>
    <dgm:pt modelId="{7861C441-6D42-4248-8B89-13835EED9F55}" type="sibTrans" cxnId="{1589808A-62E3-4350-9FA1-BEAFD0D393E9}">
      <dgm:prSet/>
      <dgm:spPr/>
      <dgm:t>
        <a:bodyPr/>
        <a:lstStyle/>
        <a:p>
          <a:endParaRPr lang="fr-FR"/>
        </a:p>
      </dgm:t>
    </dgm:pt>
    <dgm:pt modelId="{DA8C91DD-3B6D-4016-A9E0-A07DA5E24F21}" type="parTrans" cxnId="{1589808A-62E3-4350-9FA1-BEAFD0D393E9}">
      <dgm:prSet/>
      <dgm:spPr/>
      <dgm:t>
        <a:bodyPr/>
        <a:lstStyle/>
        <a:p>
          <a:endParaRPr lang="fr-FR"/>
        </a:p>
      </dgm:t>
    </dgm:pt>
    <dgm:pt modelId="{0DC0B189-7E09-4C16-8A2A-7765ED2A29A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b="1"/>
            <a:t>Accord BASS</a:t>
          </a:r>
          <a:r>
            <a:rPr lang="fr-FR"/>
            <a:t> du 4 juin 2024 – Extension du Ségur à l’ensemble des structures et professionnels du secteur – Agréé et étendu</a:t>
          </a:r>
        </a:p>
      </dgm:t>
    </dgm:pt>
    <dgm:pt modelId="{8B3837C7-B8B5-4AE7-94EE-A7A0087AD9F3}" type="sibTrans" cxnId="{687FA0BB-F31A-471A-890C-4B7C62ED1EA2}">
      <dgm:prSet/>
      <dgm:spPr/>
      <dgm:t>
        <a:bodyPr/>
        <a:lstStyle/>
        <a:p>
          <a:endParaRPr lang="fr-FR"/>
        </a:p>
      </dgm:t>
    </dgm:pt>
    <dgm:pt modelId="{F78686CA-E407-45C0-BD55-2831EAD16EB0}" type="parTrans" cxnId="{687FA0BB-F31A-471A-890C-4B7C62ED1EA2}">
      <dgm:prSet/>
      <dgm:spPr/>
      <dgm:t>
        <a:bodyPr/>
        <a:lstStyle/>
        <a:p>
          <a:endParaRPr lang="fr-FR"/>
        </a:p>
      </dgm:t>
    </dgm:pt>
    <dgm:pt modelId="{935CA4D0-6BB7-42B3-9136-734D50650A3E}" type="pres">
      <dgm:prSet presAssocID="{2CB81A51-4B13-47E1-849A-5F74B53ADF2C}" presName="Name0" presStyleCnt="0">
        <dgm:presLayoutVars>
          <dgm:dir/>
          <dgm:resizeHandles val="exact"/>
        </dgm:presLayoutVars>
      </dgm:prSet>
      <dgm:spPr/>
    </dgm:pt>
    <dgm:pt modelId="{A4891995-D8C7-4CEB-AA04-1D85E509649F}" type="pres">
      <dgm:prSet presAssocID="{B7385E1D-C059-4C67-83DF-4EE8E0922B27}" presName="node" presStyleLbl="node1" presStyleIdx="0" presStyleCnt="5">
        <dgm:presLayoutVars>
          <dgm:bulletEnabled val="1"/>
        </dgm:presLayoutVars>
      </dgm:prSet>
      <dgm:spPr/>
    </dgm:pt>
    <dgm:pt modelId="{C068058B-A9B8-4AD0-8CF7-A2FB429B80EC}" type="pres">
      <dgm:prSet presAssocID="{546D7339-F197-4C81-822E-1C318CF227E3}" presName="sibTrans" presStyleLbl="sibTrans2D1" presStyleIdx="0" presStyleCnt="4"/>
      <dgm:spPr/>
    </dgm:pt>
    <dgm:pt modelId="{E7069048-9DC9-46D7-B4C8-4321026099D1}" type="pres">
      <dgm:prSet presAssocID="{546D7339-F197-4C81-822E-1C318CF227E3}" presName="connectorText" presStyleLbl="sibTrans2D1" presStyleIdx="0" presStyleCnt="4"/>
      <dgm:spPr/>
    </dgm:pt>
    <dgm:pt modelId="{F78C5033-713F-4DF7-8E97-8F5B40B74507}" type="pres">
      <dgm:prSet presAssocID="{0DFA454E-24EC-41ED-A8A2-836E48E9C5DF}" presName="node" presStyleLbl="node1" presStyleIdx="1" presStyleCnt="5">
        <dgm:presLayoutVars>
          <dgm:bulletEnabled val="1"/>
        </dgm:presLayoutVars>
      </dgm:prSet>
      <dgm:spPr/>
    </dgm:pt>
    <dgm:pt modelId="{0F562306-1206-4295-995B-BD3A89ECD18E}" type="pres">
      <dgm:prSet presAssocID="{77185FEB-FC6B-431E-B463-27ADA6333259}" presName="sibTrans" presStyleLbl="sibTrans2D1" presStyleIdx="1" presStyleCnt="4"/>
      <dgm:spPr/>
    </dgm:pt>
    <dgm:pt modelId="{1AC1BABD-5B07-4B25-B7D1-7AE3A58525E4}" type="pres">
      <dgm:prSet presAssocID="{77185FEB-FC6B-431E-B463-27ADA6333259}" presName="connectorText" presStyleLbl="sibTrans2D1" presStyleIdx="1" presStyleCnt="4"/>
      <dgm:spPr/>
    </dgm:pt>
    <dgm:pt modelId="{673376F7-390D-4C20-B7ED-0D5F03DBF962}" type="pres">
      <dgm:prSet presAssocID="{3EB45AF6-4CE0-4BBB-B878-A13389DC71E4}" presName="node" presStyleLbl="node1" presStyleIdx="2" presStyleCnt="5">
        <dgm:presLayoutVars>
          <dgm:bulletEnabled val="1"/>
        </dgm:presLayoutVars>
      </dgm:prSet>
      <dgm:spPr/>
    </dgm:pt>
    <dgm:pt modelId="{25A14BC4-1731-4997-8FE2-BE77E7CB9E32}" type="pres">
      <dgm:prSet presAssocID="{E7A6D2A8-7481-4013-B7B4-295A8102FD50}" presName="sibTrans" presStyleLbl="sibTrans2D1" presStyleIdx="2" presStyleCnt="4"/>
      <dgm:spPr/>
    </dgm:pt>
    <dgm:pt modelId="{25DCF207-10B7-41EA-97A5-1DA27BBAD632}" type="pres">
      <dgm:prSet presAssocID="{E7A6D2A8-7481-4013-B7B4-295A8102FD50}" presName="connectorText" presStyleLbl="sibTrans2D1" presStyleIdx="2" presStyleCnt="4"/>
      <dgm:spPr/>
    </dgm:pt>
    <dgm:pt modelId="{695CE98A-F8DD-40B7-83A4-7850171D8857}" type="pres">
      <dgm:prSet presAssocID="{C6D1EE2B-7129-4B17-9797-DD7E8F40B290}" presName="node" presStyleLbl="node1" presStyleIdx="3" presStyleCnt="5">
        <dgm:presLayoutVars>
          <dgm:bulletEnabled val="1"/>
        </dgm:presLayoutVars>
      </dgm:prSet>
      <dgm:spPr/>
    </dgm:pt>
    <dgm:pt modelId="{D209B52B-DAB3-4D5A-B496-26BD17E18CFC}" type="pres">
      <dgm:prSet presAssocID="{7861C441-6D42-4248-8B89-13835EED9F55}" presName="sibTrans" presStyleLbl="sibTrans2D1" presStyleIdx="3" presStyleCnt="4"/>
      <dgm:spPr/>
    </dgm:pt>
    <dgm:pt modelId="{2833CDB3-2C61-4DAB-BBAC-158FDF42F458}" type="pres">
      <dgm:prSet presAssocID="{7861C441-6D42-4248-8B89-13835EED9F55}" presName="connectorText" presStyleLbl="sibTrans2D1" presStyleIdx="3" presStyleCnt="4"/>
      <dgm:spPr/>
    </dgm:pt>
    <dgm:pt modelId="{44BEC8D7-D614-42BA-A950-40DB72538C69}" type="pres">
      <dgm:prSet presAssocID="{0DC0B189-7E09-4C16-8A2A-7765ED2A29AD}" presName="node" presStyleLbl="node1" presStyleIdx="4" presStyleCnt="5">
        <dgm:presLayoutVars>
          <dgm:bulletEnabled val="1"/>
        </dgm:presLayoutVars>
      </dgm:prSet>
      <dgm:spPr/>
    </dgm:pt>
  </dgm:ptLst>
  <dgm:cxnLst>
    <dgm:cxn modelId="{281F5918-8243-4350-BD71-4C5F63CB8463}" type="presOf" srcId="{7861C441-6D42-4248-8B89-13835EED9F55}" destId="{D209B52B-DAB3-4D5A-B496-26BD17E18CFC}" srcOrd="0" destOrd="0" presId="urn:microsoft.com/office/officeart/2005/8/layout/process1"/>
    <dgm:cxn modelId="{7C865731-F4F6-4C34-8C7D-C333EF7CD3F6}" type="presOf" srcId="{B7385E1D-C059-4C67-83DF-4EE8E0922B27}" destId="{A4891995-D8C7-4CEB-AA04-1D85E509649F}" srcOrd="0" destOrd="0" presId="urn:microsoft.com/office/officeart/2005/8/layout/process1"/>
    <dgm:cxn modelId="{E89D5839-3654-4F47-A619-F8A6FA133417}" type="presOf" srcId="{546D7339-F197-4C81-822E-1C318CF227E3}" destId="{C068058B-A9B8-4AD0-8CF7-A2FB429B80EC}" srcOrd="0" destOrd="0" presId="urn:microsoft.com/office/officeart/2005/8/layout/process1"/>
    <dgm:cxn modelId="{E6222B4C-9E14-4220-AD4C-1264C4FCB68A}" type="presOf" srcId="{77185FEB-FC6B-431E-B463-27ADA6333259}" destId="{1AC1BABD-5B07-4B25-B7D1-7AE3A58525E4}" srcOrd="1" destOrd="0" presId="urn:microsoft.com/office/officeart/2005/8/layout/process1"/>
    <dgm:cxn modelId="{7EACD355-A9A7-40F8-9381-57EB11A8796E}" type="presOf" srcId="{C6D1EE2B-7129-4B17-9797-DD7E8F40B290}" destId="{695CE98A-F8DD-40B7-83A4-7850171D8857}" srcOrd="0" destOrd="0" presId="urn:microsoft.com/office/officeart/2005/8/layout/process1"/>
    <dgm:cxn modelId="{1589808A-62E3-4350-9FA1-BEAFD0D393E9}" srcId="{2CB81A51-4B13-47E1-849A-5F74B53ADF2C}" destId="{C6D1EE2B-7129-4B17-9797-DD7E8F40B290}" srcOrd="3" destOrd="0" parTransId="{DA8C91DD-3B6D-4016-A9E0-A07DA5E24F21}" sibTransId="{7861C441-6D42-4248-8B89-13835EED9F55}"/>
    <dgm:cxn modelId="{D3D8E58E-9BD1-4EA6-B528-82B80F7598DA}" type="presOf" srcId="{0DC0B189-7E09-4C16-8A2A-7765ED2A29AD}" destId="{44BEC8D7-D614-42BA-A950-40DB72538C69}" srcOrd="0" destOrd="0" presId="urn:microsoft.com/office/officeart/2005/8/layout/process1"/>
    <dgm:cxn modelId="{08A07F93-45D3-42C6-A244-23AAC469F003}" type="presOf" srcId="{77185FEB-FC6B-431E-B463-27ADA6333259}" destId="{0F562306-1206-4295-995B-BD3A89ECD18E}" srcOrd="0" destOrd="0" presId="urn:microsoft.com/office/officeart/2005/8/layout/process1"/>
    <dgm:cxn modelId="{8A882F96-9ED3-4D52-BC5F-43C71F141E3C}" type="presOf" srcId="{7861C441-6D42-4248-8B89-13835EED9F55}" destId="{2833CDB3-2C61-4DAB-BBAC-158FDF42F458}" srcOrd="1" destOrd="0" presId="urn:microsoft.com/office/officeart/2005/8/layout/process1"/>
    <dgm:cxn modelId="{C8873A9A-70EF-4B43-9C30-48B71E1BC858}" type="presOf" srcId="{2CB81A51-4B13-47E1-849A-5F74B53ADF2C}" destId="{935CA4D0-6BB7-42B3-9136-734D50650A3E}" srcOrd="0" destOrd="0" presId="urn:microsoft.com/office/officeart/2005/8/layout/process1"/>
    <dgm:cxn modelId="{28C840A5-F727-40FA-B57B-1F84D2542ED0}" srcId="{2CB81A51-4B13-47E1-849A-5F74B53ADF2C}" destId="{B7385E1D-C059-4C67-83DF-4EE8E0922B27}" srcOrd="0" destOrd="0" parTransId="{5188C9D7-7A44-43E0-AB93-157E67BB2A0D}" sibTransId="{546D7339-F197-4C81-822E-1C318CF227E3}"/>
    <dgm:cxn modelId="{687FA0BB-F31A-471A-890C-4B7C62ED1EA2}" srcId="{2CB81A51-4B13-47E1-849A-5F74B53ADF2C}" destId="{0DC0B189-7E09-4C16-8A2A-7765ED2A29AD}" srcOrd="4" destOrd="0" parTransId="{F78686CA-E407-45C0-BD55-2831EAD16EB0}" sibTransId="{8B3837C7-B8B5-4AE7-94EE-A7A0087AD9F3}"/>
    <dgm:cxn modelId="{E2E345C0-B997-4058-B474-75C2E5D1771F}" srcId="{2CB81A51-4B13-47E1-849A-5F74B53ADF2C}" destId="{3EB45AF6-4CE0-4BBB-B878-A13389DC71E4}" srcOrd="2" destOrd="0" parTransId="{EC6930DE-BB9B-4792-84F8-C2A193BB64F8}" sibTransId="{E7A6D2A8-7481-4013-B7B4-295A8102FD50}"/>
    <dgm:cxn modelId="{3D289FC6-42F1-4200-A492-B5DBB39B2CB0}" srcId="{2CB81A51-4B13-47E1-849A-5F74B53ADF2C}" destId="{0DFA454E-24EC-41ED-A8A2-836E48E9C5DF}" srcOrd="1" destOrd="0" parTransId="{94F83117-1E07-41BE-9C6E-E19B7D21514C}" sibTransId="{77185FEB-FC6B-431E-B463-27ADA6333259}"/>
    <dgm:cxn modelId="{89ED90CB-73A3-449D-A62D-50515386F520}" type="presOf" srcId="{E7A6D2A8-7481-4013-B7B4-295A8102FD50}" destId="{25DCF207-10B7-41EA-97A5-1DA27BBAD632}" srcOrd="1" destOrd="0" presId="urn:microsoft.com/office/officeart/2005/8/layout/process1"/>
    <dgm:cxn modelId="{7A02CDDA-36C2-4318-A0F7-B44AF77CFE8F}" type="presOf" srcId="{546D7339-F197-4C81-822E-1C318CF227E3}" destId="{E7069048-9DC9-46D7-B4C8-4321026099D1}" srcOrd="1" destOrd="0" presId="urn:microsoft.com/office/officeart/2005/8/layout/process1"/>
    <dgm:cxn modelId="{756D05E3-F49E-462E-A5F0-1B5F0CA6813E}" type="presOf" srcId="{3EB45AF6-4CE0-4BBB-B878-A13389DC71E4}" destId="{673376F7-390D-4C20-B7ED-0D5F03DBF962}" srcOrd="0" destOrd="0" presId="urn:microsoft.com/office/officeart/2005/8/layout/process1"/>
    <dgm:cxn modelId="{9F06F1E8-DD0D-4059-A1B7-C8A9864EFF4E}" type="presOf" srcId="{0DFA454E-24EC-41ED-A8A2-836E48E9C5DF}" destId="{F78C5033-713F-4DF7-8E97-8F5B40B74507}" srcOrd="0" destOrd="0" presId="urn:microsoft.com/office/officeart/2005/8/layout/process1"/>
    <dgm:cxn modelId="{E12349F5-CA42-49C0-87B0-44D357A9BB20}" type="presOf" srcId="{E7A6D2A8-7481-4013-B7B4-295A8102FD50}" destId="{25A14BC4-1731-4997-8FE2-BE77E7CB9E32}" srcOrd="0" destOrd="0" presId="urn:microsoft.com/office/officeart/2005/8/layout/process1"/>
    <dgm:cxn modelId="{169CE35B-DD76-49A5-85CE-724F6E9D6486}" type="presParOf" srcId="{935CA4D0-6BB7-42B3-9136-734D50650A3E}" destId="{A4891995-D8C7-4CEB-AA04-1D85E509649F}" srcOrd="0" destOrd="0" presId="urn:microsoft.com/office/officeart/2005/8/layout/process1"/>
    <dgm:cxn modelId="{5A80C013-2B9F-4B14-BAF3-9AD108EE8A9D}" type="presParOf" srcId="{935CA4D0-6BB7-42B3-9136-734D50650A3E}" destId="{C068058B-A9B8-4AD0-8CF7-A2FB429B80EC}" srcOrd="1" destOrd="0" presId="urn:microsoft.com/office/officeart/2005/8/layout/process1"/>
    <dgm:cxn modelId="{E7003551-E946-42A3-9563-D2C6C3AFD0D9}" type="presParOf" srcId="{C068058B-A9B8-4AD0-8CF7-A2FB429B80EC}" destId="{E7069048-9DC9-46D7-B4C8-4321026099D1}" srcOrd="0" destOrd="0" presId="urn:microsoft.com/office/officeart/2005/8/layout/process1"/>
    <dgm:cxn modelId="{1AF795AF-F242-4126-B918-6B504B5A9A6F}" type="presParOf" srcId="{935CA4D0-6BB7-42B3-9136-734D50650A3E}" destId="{F78C5033-713F-4DF7-8E97-8F5B40B74507}" srcOrd="2" destOrd="0" presId="urn:microsoft.com/office/officeart/2005/8/layout/process1"/>
    <dgm:cxn modelId="{0912DC22-3849-4BF0-A602-167ABAD72CEF}" type="presParOf" srcId="{935CA4D0-6BB7-42B3-9136-734D50650A3E}" destId="{0F562306-1206-4295-995B-BD3A89ECD18E}" srcOrd="3" destOrd="0" presId="urn:microsoft.com/office/officeart/2005/8/layout/process1"/>
    <dgm:cxn modelId="{536DC9F8-D79A-4E33-87D4-B9ECA21509C8}" type="presParOf" srcId="{0F562306-1206-4295-995B-BD3A89ECD18E}" destId="{1AC1BABD-5B07-4B25-B7D1-7AE3A58525E4}" srcOrd="0" destOrd="0" presId="urn:microsoft.com/office/officeart/2005/8/layout/process1"/>
    <dgm:cxn modelId="{E55399F4-54D1-4526-B6E4-18C5ABEC4AD6}" type="presParOf" srcId="{935CA4D0-6BB7-42B3-9136-734D50650A3E}" destId="{673376F7-390D-4C20-B7ED-0D5F03DBF962}" srcOrd="4" destOrd="0" presId="urn:microsoft.com/office/officeart/2005/8/layout/process1"/>
    <dgm:cxn modelId="{3940A007-0B03-4182-A64B-08F66A11FE33}" type="presParOf" srcId="{935CA4D0-6BB7-42B3-9136-734D50650A3E}" destId="{25A14BC4-1731-4997-8FE2-BE77E7CB9E32}" srcOrd="5" destOrd="0" presId="urn:microsoft.com/office/officeart/2005/8/layout/process1"/>
    <dgm:cxn modelId="{0803AC50-14B2-4FC3-8188-5A6E7E7BD993}" type="presParOf" srcId="{25A14BC4-1731-4997-8FE2-BE77E7CB9E32}" destId="{25DCF207-10B7-41EA-97A5-1DA27BBAD632}" srcOrd="0" destOrd="0" presId="urn:microsoft.com/office/officeart/2005/8/layout/process1"/>
    <dgm:cxn modelId="{7C5C59A2-E9A1-49B0-8968-B4026A0AC6F5}" type="presParOf" srcId="{935CA4D0-6BB7-42B3-9136-734D50650A3E}" destId="{695CE98A-F8DD-40B7-83A4-7850171D8857}" srcOrd="6" destOrd="0" presId="urn:microsoft.com/office/officeart/2005/8/layout/process1"/>
    <dgm:cxn modelId="{C5467A8E-F2D2-4902-8707-6AA3E6751CEF}" type="presParOf" srcId="{935CA4D0-6BB7-42B3-9136-734D50650A3E}" destId="{D209B52B-DAB3-4D5A-B496-26BD17E18CFC}" srcOrd="7" destOrd="0" presId="urn:microsoft.com/office/officeart/2005/8/layout/process1"/>
    <dgm:cxn modelId="{234F2760-F779-42ED-A54B-B05245861E60}" type="presParOf" srcId="{D209B52B-DAB3-4D5A-B496-26BD17E18CFC}" destId="{2833CDB3-2C61-4DAB-BBAC-158FDF42F458}" srcOrd="0" destOrd="0" presId="urn:microsoft.com/office/officeart/2005/8/layout/process1"/>
    <dgm:cxn modelId="{65C3FE4B-D12A-4B24-9208-A7BE3DAAFB86}" type="presParOf" srcId="{935CA4D0-6BB7-42B3-9136-734D50650A3E}" destId="{44BEC8D7-D614-42BA-A950-40DB72538C69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D926E-BFA8-48C9-B762-54CFB56A4BE8}">
      <dsp:nvSpPr>
        <dsp:cNvPr id="0" name=""/>
        <dsp:cNvSpPr/>
      </dsp:nvSpPr>
      <dsp:spPr>
        <a:xfrm>
          <a:off x="1190" y="734725"/>
          <a:ext cx="2539007" cy="25945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800" b="1" i="0" kern="1200"/>
            <a:t>L’accord relatif au SEGUR n°21 du 14 juin 2022, étendu par arrêté du 14 novembre 2022</a:t>
          </a:r>
          <a:endParaRPr lang="fr-FR" sz="1800" kern="1200"/>
        </a:p>
      </dsp:txBody>
      <dsp:txXfrm>
        <a:off x="75555" y="809090"/>
        <a:ext cx="2390277" cy="2445818"/>
      </dsp:txXfrm>
    </dsp:sp>
    <dsp:sp modelId="{0FC8B714-CC37-4730-82AD-993568ED71AF}">
      <dsp:nvSpPr>
        <dsp:cNvPr id="0" name=""/>
        <dsp:cNvSpPr/>
      </dsp:nvSpPr>
      <dsp:spPr>
        <a:xfrm>
          <a:off x="2794099" y="1717163"/>
          <a:ext cx="538269" cy="629673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/>
        </a:p>
      </dsp:txBody>
      <dsp:txXfrm>
        <a:off x="2794099" y="1843098"/>
        <a:ext cx="376788" cy="377803"/>
      </dsp:txXfrm>
    </dsp:sp>
    <dsp:sp modelId="{E4910F69-4398-41F4-B305-73681221AEA2}">
      <dsp:nvSpPr>
        <dsp:cNvPr id="0" name=""/>
        <dsp:cNvSpPr/>
      </dsp:nvSpPr>
      <dsp:spPr>
        <a:xfrm>
          <a:off x="3555801" y="734725"/>
          <a:ext cx="2539007" cy="25945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800" b="1" i="0" kern="1200"/>
            <a:t>L’avenant 59 du 11 juillet 2022 relatif à la rémunération – mise en place de l’indemnité à la fonction d’appui d’accompagnement social, étendu par arrêté du 14 novembre 2022 </a:t>
          </a:r>
          <a:endParaRPr lang="fr-FR" sz="1800" b="0" i="0" kern="1200"/>
        </a:p>
      </dsp:txBody>
      <dsp:txXfrm>
        <a:off x="3630166" y="809090"/>
        <a:ext cx="2390277" cy="24458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D926E-BFA8-48C9-B762-54CFB56A4BE8}">
      <dsp:nvSpPr>
        <dsp:cNvPr id="0" name=""/>
        <dsp:cNvSpPr/>
      </dsp:nvSpPr>
      <dsp:spPr>
        <a:xfrm>
          <a:off x="4302" y="1562901"/>
          <a:ext cx="1333733" cy="17110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i="1" kern="1200"/>
            <a:t>Juillet 2020 : revalorisation du traitement des personnels de la fonction publique hospitalière dans le cadre des accords du Ségur de la santé</a:t>
          </a:r>
          <a:endParaRPr lang="fr-FR" sz="1000" kern="1200"/>
        </a:p>
      </dsp:txBody>
      <dsp:txXfrm>
        <a:off x="43366" y="1601965"/>
        <a:ext cx="1255605" cy="1632931"/>
      </dsp:txXfrm>
    </dsp:sp>
    <dsp:sp modelId="{0FC8B714-CC37-4730-82AD-993568ED71AF}">
      <dsp:nvSpPr>
        <dsp:cNvPr id="0" name=""/>
        <dsp:cNvSpPr/>
      </dsp:nvSpPr>
      <dsp:spPr>
        <a:xfrm>
          <a:off x="1471408" y="2253048"/>
          <a:ext cx="282751" cy="33076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/>
        </a:p>
      </dsp:txBody>
      <dsp:txXfrm>
        <a:off x="1471408" y="2319201"/>
        <a:ext cx="197926" cy="198459"/>
      </dsp:txXfrm>
    </dsp:sp>
    <dsp:sp modelId="{273003CF-F1AA-4E0A-A72C-2BC59E95B5E5}">
      <dsp:nvSpPr>
        <dsp:cNvPr id="0" name=""/>
        <dsp:cNvSpPr/>
      </dsp:nvSpPr>
      <dsp:spPr>
        <a:xfrm>
          <a:off x="1871528" y="1562901"/>
          <a:ext cx="1333733" cy="17110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kern="1200"/>
            <a:t>Décisions unilatérales FEHAP </a:t>
          </a:r>
          <a:r>
            <a:rPr lang="fr-FR" sz="1000" kern="1200"/>
            <a:t>du 26 octobre 2020 – Attribution d'une indemnité forfaitaire Ségur aux personnels des établissements de santé / aux personnels des EHPAD dans le cadre du Ségur de la Santé</a:t>
          </a:r>
        </a:p>
      </dsp:txBody>
      <dsp:txXfrm>
        <a:off x="1910592" y="1601965"/>
        <a:ext cx="1255605" cy="1632931"/>
      </dsp:txXfrm>
    </dsp:sp>
    <dsp:sp modelId="{BBCC5ACE-22BC-405E-92C6-26D51A5EF1E2}">
      <dsp:nvSpPr>
        <dsp:cNvPr id="0" name=""/>
        <dsp:cNvSpPr/>
      </dsp:nvSpPr>
      <dsp:spPr>
        <a:xfrm>
          <a:off x="3338635" y="2253048"/>
          <a:ext cx="282751" cy="33076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/>
        </a:p>
      </dsp:txBody>
      <dsp:txXfrm>
        <a:off x="3338635" y="2319201"/>
        <a:ext cx="197926" cy="198459"/>
      </dsp:txXfrm>
    </dsp:sp>
    <dsp:sp modelId="{76DCCBF2-7EFF-4FEC-A484-4076565CC3B8}">
      <dsp:nvSpPr>
        <dsp:cNvPr id="0" name=""/>
        <dsp:cNvSpPr/>
      </dsp:nvSpPr>
      <dsp:spPr>
        <a:xfrm>
          <a:off x="3738755" y="1562901"/>
          <a:ext cx="1333733" cy="17110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kern="1200"/>
            <a:t>Recommandation patronale </a:t>
          </a:r>
          <a:r>
            <a:rPr lang="fr-FR" sz="1000" b="1" kern="1200" err="1"/>
            <a:t>Nexem</a:t>
          </a:r>
          <a:r>
            <a:rPr lang="fr-FR" sz="1000" b="1" kern="1200"/>
            <a:t> </a:t>
          </a:r>
          <a:r>
            <a:rPr lang="fr-FR" sz="1000" kern="1200"/>
            <a:t>du 30 novembre 2020 – Mise en place d’une indemnité mensuelle « Ségur » pour les personnels des EHPAD et des établissements de santé – Agréée</a:t>
          </a:r>
        </a:p>
      </dsp:txBody>
      <dsp:txXfrm>
        <a:off x="3777819" y="1601965"/>
        <a:ext cx="1255605" cy="1632931"/>
      </dsp:txXfrm>
    </dsp:sp>
    <dsp:sp modelId="{9A15AC5C-D6C0-4079-B537-21649378ECB7}">
      <dsp:nvSpPr>
        <dsp:cNvPr id="0" name=""/>
        <dsp:cNvSpPr/>
      </dsp:nvSpPr>
      <dsp:spPr>
        <a:xfrm>
          <a:off x="5205861" y="2253048"/>
          <a:ext cx="282751" cy="33076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/>
        </a:p>
      </dsp:txBody>
      <dsp:txXfrm>
        <a:off x="5205861" y="2319201"/>
        <a:ext cx="197926" cy="198459"/>
      </dsp:txXfrm>
    </dsp:sp>
    <dsp:sp modelId="{8E9A6F21-5426-4F3C-B2DB-E247DE0EDDBF}">
      <dsp:nvSpPr>
        <dsp:cNvPr id="0" name=""/>
        <dsp:cNvSpPr/>
      </dsp:nvSpPr>
      <dsp:spPr>
        <a:xfrm>
          <a:off x="5605981" y="1562901"/>
          <a:ext cx="1333733" cy="17110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i="1" kern="1200"/>
            <a:t>28 mai 2021 : accord « Laforcade » conclu avec les pouvoirs publics pour la revalorisation des autres structures du champ SMS</a:t>
          </a:r>
        </a:p>
      </dsp:txBody>
      <dsp:txXfrm>
        <a:off x="5645045" y="1601965"/>
        <a:ext cx="1255605" cy="1632931"/>
      </dsp:txXfrm>
    </dsp:sp>
    <dsp:sp modelId="{7DF67274-22E5-4AAE-B4B3-12340034B791}">
      <dsp:nvSpPr>
        <dsp:cNvPr id="0" name=""/>
        <dsp:cNvSpPr/>
      </dsp:nvSpPr>
      <dsp:spPr>
        <a:xfrm>
          <a:off x="7073088" y="2253048"/>
          <a:ext cx="282751" cy="33076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/>
        </a:p>
      </dsp:txBody>
      <dsp:txXfrm>
        <a:off x="7073088" y="2319201"/>
        <a:ext cx="197926" cy="198459"/>
      </dsp:txXfrm>
    </dsp:sp>
    <dsp:sp modelId="{46C72B4E-D4ED-4171-B88B-DBCAA7F2A64D}">
      <dsp:nvSpPr>
        <dsp:cNvPr id="0" name=""/>
        <dsp:cNvSpPr/>
      </dsp:nvSpPr>
      <dsp:spPr>
        <a:xfrm>
          <a:off x="7473208" y="1562901"/>
          <a:ext cx="1333733" cy="17110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kern="1200"/>
            <a:t>Recommandation patronale </a:t>
          </a:r>
          <a:r>
            <a:rPr lang="fr-FR" sz="1000" b="1" kern="1200" err="1"/>
            <a:t>Axess</a:t>
          </a:r>
          <a:r>
            <a:rPr lang="fr-FR" sz="1000" b="1" kern="1200"/>
            <a:t> </a:t>
          </a:r>
          <a:r>
            <a:rPr lang="fr-FR" sz="1000" kern="1200"/>
            <a:t>du 21 décembre 2021 – Mise en place du complément de rémunération</a:t>
          </a:r>
        </a:p>
      </dsp:txBody>
      <dsp:txXfrm>
        <a:off x="7512272" y="1601965"/>
        <a:ext cx="1255605" cy="16329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91995-D8C7-4CEB-AA04-1D85E509649F}">
      <dsp:nvSpPr>
        <dsp:cNvPr id="0" name=""/>
        <dsp:cNvSpPr/>
      </dsp:nvSpPr>
      <dsp:spPr>
        <a:xfrm>
          <a:off x="4472" y="1251024"/>
          <a:ext cx="1386595" cy="15619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kern="1200"/>
            <a:t>Avenant CCN 51 n°2021-05 </a:t>
          </a:r>
          <a:r>
            <a:rPr lang="fr-FR" sz="1000" kern="1200"/>
            <a:t>du 15 juillet 2021 – Attribution d’une prime aux médecins, pharmaciens, biologistes et chirurgiens-dentistes – Agréé</a:t>
          </a:r>
        </a:p>
      </dsp:txBody>
      <dsp:txXfrm>
        <a:off x="45084" y="1291636"/>
        <a:ext cx="1305371" cy="1480727"/>
      </dsp:txXfrm>
    </dsp:sp>
    <dsp:sp modelId="{C068058B-A9B8-4AD0-8CF7-A2FB429B80EC}">
      <dsp:nvSpPr>
        <dsp:cNvPr id="0" name=""/>
        <dsp:cNvSpPr/>
      </dsp:nvSpPr>
      <dsp:spPr>
        <a:xfrm>
          <a:off x="1529727" y="1860062"/>
          <a:ext cx="293958" cy="34387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1529727" y="1928837"/>
        <a:ext cx="205771" cy="206325"/>
      </dsp:txXfrm>
    </dsp:sp>
    <dsp:sp modelId="{F78C5033-713F-4DF7-8E97-8F5B40B74507}">
      <dsp:nvSpPr>
        <dsp:cNvPr id="0" name=""/>
        <dsp:cNvSpPr/>
      </dsp:nvSpPr>
      <dsp:spPr>
        <a:xfrm>
          <a:off x="1945706" y="1251024"/>
          <a:ext cx="1386595" cy="15619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i="1" kern="1200"/>
            <a:t>18 février 2022 : conférence des métiers </a:t>
          </a:r>
          <a:r>
            <a:rPr lang="fr-FR" sz="1000" i="1" kern="1200"/>
            <a:t>(revalorisation de la filière socio-éducative du secteur SMS et professionnels soignants)</a:t>
          </a:r>
          <a:endParaRPr lang="fr-FR" sz="1000" kern="1200"/>
        </a:p>
      </dsp:txBody>
      <dsp:txXfrm>
        <a:off x="1986318" y="1291636"/>
        <a:ext cx="1305371" cy="1480727"/>
      </dsp:txXfrm>
    </dsp:sp>
    <dsp:sp modelId="{0F562306-1206-4295-995B-BD3A89ECD18E}">
      <dsp:nvSpPr>
        <dsp:cNvPr id="0" name=""/>
        <dsp:cNvSpPr/>
      </dsp:nvSpPr>
      <dsp:spPr>
        <a:xfrm>
          <a:off x="3470961" y="1860062"/>
          <a:ext cx="293958" cy="34387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3470961" y="1928837"/>
        <a:ext cx="205771" cy="206325"/>
      </dsp:txXfrm>
    </dsp:sp>
    <dsp:sp modelId="{673376F7-390D-4C20-B7ED-0D5F03DBF962}">
      <dsp:nvSpPr>
        <dsp:cNvPr id="0" name=""/>
        <dsp:cNvSpPr/>
      </dsp:nvSpPr>
      <dsp:spPr>
        <a:xfrm>
          <a:off x="3886940" y="1251024"/>
          <a:ext cx="1386595" cy="15619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kern="1200"/>
            <a:t>Accord BASS </a:t>
          </a:r>
          <a:r>
            <a:rPr lang="fr-FR" sz="1000" kern="1200"/>
            <a:t>du 2 mai 2022 – Complément de rémunération aux personnels socio-éducatifs suite à la conférence des métiers de l’accompagnement social et médico-social du 18 février 2022 – Agréé et étendu </a:t>
          </a:r>
        </a:p>
      </dsp:txBody>
      <dsp:txXfrm>
        <a:off x="3927552" y="1291636"/>
        <a:ext cx="1305371" cy="1480727"/>
      </dsp:txXfrm>
    </dsp:sp>
    <dsp:sp modelId="{25A14BC4-1731-4997-8FE2-BE77E7CB9E32}">
      <dsp:nvSpPr>
        <dsp:cNvPr id="0" name=""/>
        <dsp:cNvSpPr/>
      </dsp:nvSpPr>
      <dsp:spPr>
        <a:xfrm>
          <a:off x="5412195" y="1860062"/>
          <a:ext cx="293958" cy="34387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5412195" y="1928837"/>
        <a:ext cx="205771" cy="206325"/>
      </dsp:txXfrm>
    </dsp:sp>
    <dsp:sp modelId="{695CE98A-F8DD-40B7-83A4-7850171D8857}">
      <dsp:nvSpPr>
        <dsp:cNvPr id="0" name=""/>
        <dsp:cNvSpPr/>
      </dsp:nvSpPr>
      <dsp:spPr>
        <a:xfrm>
          <a:off x="5828173" y="1251024"/>
          <a:ext cx="1386595" cy="15619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i="1" kern="1200"/>
            <a:t>29 février 2024 : communiqué du ministère du travail relatif à la revalorisation des personnels de la branche action sanitaire et sociale</a:t>
          </a:r>
        </a:p>
      </dsp:txBody>
      <dsp:txXfrm>
        <a:off x="5868785" y="1291636"/>
        <a:ext cx="1305371" cy="1480727"/>
      </dsp:txXfrm>
    </dsp:sp>
    <dsp:sp modelId="{D209B52B-DAB3-4D5A-B496-26BD17E18CFC}">
      <dsp:nvSpPr>
        <dsp:cNvPr id="0" name=""/>
        <dsp:cNvSpPr/>
      </dsp:nvSpPr>
      <dsp:spPr>
        <a:xfrm>
          <a:off x="7353428" y="1860062"/>
          <a:ext cx="293958" cy="34387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/>
        </a:p>
      </dsp:txBody>
      <dsp:txXfrm>
        <a:off x="7353428" y="1928837"/>
        <a:ext cx="205771" cy="206325"/>
      </dsp:txXfrm>
    </dsp:sp>
    <dsp:sp modelId="{44BEC8D7-D614-42BA-A950-40DB72538C69}">
      <dsp:nvSpPr>
        <dsp:cNvPr id="0" name=""/>
        <dsp:cNvSpPr/>
      </dsp:nvSpPr>
      <dsp:spPr>
        <a:xfrm>
          <a:off x="7769407" y="1251024"/>
          <a:ext cx="1386595" cy="15619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fr-FR" sz="1000" b="1" kern="1200"/>
            <a:t>Accord BASS</a:t>
          </a:r>
          <a:r>
            <a:rPr lang="fr-FR" sz="1000" kern="1200"/>
            <a:t> du 4 juin 2024 – Extension du Ségur à l’ensemble des structures et professionnels du secteur – Agréé et étendu</a:t>
          </a:r>
        </a:p>
      </dsp:txBody>
      <dsp:txXfrm>
        <a:off x="7810019" y="1291636"/>
        <a:ext cx="1305371" cy="1480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4116B-BDA0-C743-BF01-D4080DEA7725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289AE-3D7C-0244-AB99-CEB6C24DB9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5192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6D3F8-AFCD-AF44-A09D-ED48546311DD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85CD3-C21A-B54B-BBC6-95D425A376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4522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6" algn="l" defTabSz="4571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1" algn="l" defTabSz="4571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7" algn="l" defTabSz="4571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3" algn="l" defTabSz="4571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29" algn="l" defTabSz="4571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4571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59" algn="l" defTabSz="4571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5" algn="l" defTabSz="4571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085CD3-C21A-B54B-BBC6-95D425A3769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035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re diapo - 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805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intercalaire - titre de 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 userDrawn="1"/>
        </p:nvSpPr>
        <p:spPr>
          <a:xfrm>
            <a:off x="2591197" y="5580947"/>
            <a:ext cx="184731" cy="337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1592"/>
          </a:p>
        </p:txBody>
      </p:sp>
    </p:spTree>
    <p:extLst>
      <p:ext uri="{BB962C8B-B14F-4D97-AF65-F5344CB8AC3E}">
        <p14:creationId xmlns:p14="http://schemas.microsoft.com/office/powerpoint/2010/main" val="149510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de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10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ALI-Fond page titre1.jpg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437" y="0"/>
            <a:ext cx="9139125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89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r" defTabSz="472525" rtl="0" eaLnBrk="1" latinLnBrk="0" hangingPunct="1">
        <a:spcBef>
          <a:spcPct val="0"/>
        </a:spcBef>
        <a:buNone/>
        <a:defRPr lang="fr-FR" sz="3618" b="0" i="0" u="none" strike="noStrike" kern="1200" baseline="0" smtClean="0">
          <a:solidFill>
            <a:schemeClr val="bg1"/>
          </a:solidFill>
          <a:latin typeface="DIN-Black"/>
          <a:ea typeface="+mj-ea"/>
          <a:cs typeface="+mj-cs"/>
        </a:defRPr>
      </a:lvl1pPr>
    </p:titleStyle>
    <p:bodyStyle>
      <a:lvl1pPr marL="354393" indent="-354393" algn="l" defTabSz="472525" rtl="0" eaLnBrk="1" latinLnBrk="0" hangingPunct="1">
        <a:spcBef>
          <a:spcPct val="20000"/>
        </a:spcBef>
        <a:buFont typeface="Arial"/>
        <a:buChar char="•"/>
        <a:defRPr sz="3308" kern="1200">
          <a:solidFill>
            <a:schemeClr val="tx1"/>
          </a:solidFill>
          <a:latin typeface="+mn-lt"/>
          <a:ea typeface="+mn-ea"/>
          <a:cs typeface="+mn-cs"/>
        </a:defRPr>
      </a:lvl1pPr>
      <a:lvl2pPr marL="767853" indent="-295329" algn="l" defTabSz="472525" rtl="0" eaLnBrk="1" latinLnBrk="0" hangingPunct="1">
        <a:spcBef>
          <a:spcPct val="20000"/>
        </a:spcBef>
        <a:buFont typeface="Arial"/>
        <a:buChar char="–"/>
        <a:defRPr sz="2894" kern="1200">
          <a:solidFill>
            <a:schemeClr val="tx1"/>
          </a:solidFill>
          <a:latin typeface="+mn-lt"/>
          <a:ea typeface="+mn-ea"/>
          <a:cs typeface="+mn-cs"/>
        </a:defRPr>
      </a:lvl2pPr>
      <a:lvl3pPr marL="1181313" indent="-236262" algn="l" defTabSz="472525" rtl="0" eaLnBrk="1" latinLnBrk="0" hangingPunct="1">
        <a:spcBef>
          <a:spcPct val="20000"/>
        </a:spcBef>
        <a:buFont typeface="Arial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653838" indent="-236262" algn="l" defTabSz="472525" rtl="0" eaLnBrk="1" latinLnBrk="0" hangingPunct="1">
        <a:spcBef>
          <a:spcPct val="20000"/>
        </a:spcBef>
        <a:buFont typeface="Arial"/>
        <a:buChar char="–"/>
        <a:defRPr sz="2067" kern="1200">
          <a:solidFill>
            <a:schemeClr val="tx1"/>
          </a:solidFill>
          <a:latin typeface="+mn-lt"/>
          <a:ea typeface="+mn-ea"/>
          <a:cs typeface="+mn-cs"/>
        </a:defRPr>
      </a:lvl4pPr>
      <a:lvl5pPr marL="2126363" indent="-236262" algn="l" defTabSz="472525" rtl="0" eaLnBrk="1" latinLnBrk="0" hangingPunct="1">
        <a:spcBef>
          <a:spcPct val="20000"/>
        </a:spcBef>
        <a:buFont typeface="Arial"/>
        <a:buChar char="»"/>
        <a:defRPr sz="2067" kern="1200">
          <a:solidFill>
            <a:schemeClr val="tx1"/>
          </a:solidFill>
          <a:latin typeface="+mn-lt"/>
          <a:ea typeface="+mn-ea"/>
          <a:cs typeface="+mn-cs"/>
        </a:defRPr>
      </a:lvl5pPr>
      <a:lvl6pPr marL="2598887" indent="-236262" algn="l" defTabSz="472525" rtl="0" eaLnBrk="1" latinLnBrk="0" hangingPunct="1">
        <a:spcBef>
          <a:spcPct val="20000"/>
        </a:spcBef>
        <a:buFont typeface="Arial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6pPr>
      <a:lvl7pPr marL="3071414" indent="-236262" algn="l" defTabSz="472525" rtl="0" eaLnBrk="1" latinLnBrk="0" hangingPunct="1">
        <a:spcBef>
          <a:spcPct val="20000"/>
        </a:spcBef>
        <a:buFont typeface="Arial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7pPr>
      <a:lvl8pPr marL="3543938" indent="-236262" algn="l" defTabSz="472525" rtl="0" eaLnBrk="1" latinLnBrk="0" hangingPunct="1">
        <a:spcBef>
          <a:spcPct val="20000"/>
        </a:spcBef>
        <a:buFont typeface="Arial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8pPr>
      <a:lvl9pPr marL="4016463" indent="-236262" algn="l" defTabSz="472525" rtl="0" eaLnBrk="1" latinLnBrk="0" hangingPunct="1">
        <a:spcBef>
          <a:spcPct val="20000"/>
        </a:spcBef>
        <a:buFont typeface="Arial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1pPr>
      <a:lvl2pPr marL="472525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2pPr>
      <a:lvl3pPr marL="945049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3pPr>
      <a:lvl4pPr marL="1417576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4pPr>
      <a:lvl5pPr marL="1890100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5pPr>
      <a:lvl6pPr marL="2362625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6pPr>
      <a:lvl7pPr marL="2835149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7pPr>
      <a:lvl8pPr marL="3307676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8pPr>
      <a:lvl9pPr marL="3780201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ALI-Fond page intér.jpg"/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-1"/>
            <a:ext cx="9144000" cy="571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4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dt="0"/>
  <p:txStyles>
    <p:titleStyle>
      <a:lvl1pPr algn="ctr" defTabSz="472525" rtl="0" eaLnBrk="1" latinLnBrk="0" hangingPunct="1">
        <a:spcBef>
          <a:spcPct val="0"/>
        </a:spcBef>
        <a:buNone/>
        <a:defRPr sz="45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393" indent="-354393" algn="l" defTabSz="472525" rtl="0" eaLnBrk="1" latinLnBrk="0" hangingPunct="1">
        <a:spcBef>
          <a:spcPct val="20000"/>
        </a:spcBef>
        <a:buFont typeface="Arial"/>
        <a:buChar char="•"/>
        <a:defRPr sz="3308" kern="1200">
          <a:solidFill>
            <a:schemeClr val="tx1"/>
          </a:solidFill>
          <a:latin typeface="+mn-lt"/>
          <a:ea typeface="+mn-ea"/>
          <a:cs typeface="+mn-cs"/>
        </a:defRPr>
      </a:lvl1pPr>
      <a:lvl2pPr marL="767853" indent="-295329" algn="l" defTabSz="472525" rtl="0" eaLnBrk="1" latinLnBrk="0" hangingPunct="1">
        <a:spcBef>
          <a:spcPct val="20000"/>
        </a:spcBef>
        <a:buFont typeface="Arial"/>
        <a:buChar char="–"/>
        <a:defRPr sz="2894" kern="1200">
          <a:solidFill>
            <a:schemeClr val="tx1"/>
          </a:solidFill>
          <a:latin typeface="+mn-lt"/>
          <a:ea typeface="+mn-ea"/>
          <a:cs typeface="+mn-cs"/>
        </a:defRPr>
      </a:lvl2pPr>
      <a:lvl3pPr marL="1181313" indent="-236262" algn="l" defTabSz="472525" rtl="0" eaLnBrk="1" latinLnBrk="0" hangingPunct="1">
        <a:spcBef>
          <a:spcPct val="20000"/>
        </a:spcBef>
        <a:buFont typeface="Arial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653838" indent="-236262" algn="l" defTabSz="472525" rtl="0" eaLnBrk="1" latinLnBrk="0" hangingPunct="1">
        <a:spcBef>
          <a:spcPct val="20000"/>
        </a:spcBef>
        <a:buFont typeface="Arial"/>
        <a:buChar char="–"/>
        <a:defRPr sz="2067" kern="1200">
          <a:solidFill>
            <a:schemeClr val="tx1"/>
          </a:solidFill>
          <a:latin typeface="+mn-lt"/>
          <a:ea typeface="+mn-ea"/>
          <a:cs typeface="+mn-cs"/>
        </a:defRPr>
      </a:lvl4pPr>
      <a:lvl5pPr marL="2126363" indent="-236262" algn="l" defTabSz="472525" rtl="0" eaLnBrk="1" latinLnBrk="0" hangingPunct="1">
        <a:spcBef>
          <a:spcPct val="20000"/>
        </a:spcBef>
        <a:buFont typeface="Arial"/>
        <a:buChar char="»"/>
        <a:defRPr sz="2067" kern="1200">
          <a:solidFill>
            <a:schemeClr val="tx1"/>
          </a:solidFill>
          <a:latin typeface="+mn-lt"/>
          <a:ea typeface="+mn-ea"/>
          <a:cs typeface="+mn-cs"/>
        </a:defRPr>
      </a:lvl5pPr>
      <a:lvl6pPr marL="2598887" indent="-236262" algn="l" defTabSz="472525" rtl="0" eaLnBrk="1" latinLnBrk="0" hangingPunct="1">
        <a:spcBef>
          <a:spcPct val="20000"/>
        </a:spcBef>
        <a:buFont typeface="Arial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6pPr>
      <a:lvl7pPr marL="3071414" indent="-236262" algn="l" defTabSz="472525" rtl="0" eaLnBrk="1" latinLnBrk="0" hangingPunct="1">
        <a:spcBef>
          <a:spcPct val="20000"/>
        </a:spcBef>
        <a:buFont typeface="Arial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7pPr>
      <a:lvl8pPr marL="3543938" indent="-236262" algn="l" defTabSz="472525" rtl="0" eaLnBrk="1" latinLnBrk="0" hangingPunct="1">
        <a:spcBef>
          <a:spcPct val="20000"/>
        </a:spcBef>
        <a:buFont typeface="Arial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8pPr>
      <a:lvl9pPr marL="4016463" indent="-236262" algn="l" defTabSz="472525" rtl="0" eaLnBrk="1" latinLnBrk="0" hangingPunct="1">
        <a:spcBef>
          <a:spcPct val="20000"/>
        </a:spcBef>
        <a:buFont typeface="Arial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1pPr>
      <a:lvl2pPr marL="472525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2pPr>
      <a:lvl3pPr marL="945049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3pPr>
      <a:lvl4pPr marL="1417576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4pPr>
      <a:lvl5pPr marL="1890100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5pPr>
      <a:lvl6pPr marL="2362625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6pPr>
      <a:lvl7pPr marL="2835149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7pPr>
      <a:lvl8pPr marL="3307676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8pPr>
      <a:lvl9pPr marL="3780201" algn="l" defTabSz="472525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E75C8-94C1-A057-744F-AB00ADD00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id="{C40E6591-DDB2-A301-50F0-1A06F43A7DF3}"/>
              </a:ext>
            </a:extLst>
          </p:cNvPr>
          <p:cNvSpPr txBox="1">
            <a:spLocks/>
          </p:cNvSpPr>
          <p:nvPr/>
        </p:nvSpPr>
        <p:spPr>
          <a:xfrm>
            <a:off x="379563" y="2015643"/>
            <a:ext cx="8445260" cy="1373371"/>
          </a:xfrm>
          <a:prstGeom prst="rect">
            <a:avLst/>
          </a:prstGeom>
        </p:spPr>
        <p:txBody>
          <a:bodyPr vert="horz"/>
          <a:lstStyle>
            <a:defPPr>
              <a:defRPr lang="fr-FR"/>
            </a:defPPr>
            <a:lvl1pPr indent="0" defTabSz="457200">
              <a:spcBef>
                <a:spcPts val="0"/>
              </a:spcBef>
              <a:buFont typeface="Arial"/>
              <a:buNone/>
              <a:defRPr sz="4134" b="1">
                <a:solidFill>
                  <a:srgbClr val="E3000B"/>
                </a:solidFill>
                <a:latin typeface="Arial"/>
                <a:cs typeface="Arial"/>
              </a:defRPr>
            </a:lvl1pPr>
            <a:lvl2pPr marL="742950" indent="-285750" defTabSz="457200">
              <a:spcBef>
                <a:spcPct val="20000"/>
              </a:spcBef>
              <a:buFont typeface="Arial"/>
              <a:buChar char="–"/>
              <a:defRPr sz="2800"/>
            </a:lvl2pPr>
            <a:lvl3pPr marL="1143000" indent="-228600" defTabSz="457200">
              <a:spcBef>
                <a:spcPct val="20000"/>
              </a:spcBef>
              <a:buFont typeface="Arial"/>
              <a:buChar char="•"/>
              <a:defRPr sz="2400"/>
            </a:lvl3pPr>
            <a:lvl4pPr marL="1600200" indent="-228600" defTabSz="457200">
              <a:spcBef>
                <a:spcPct val="20000"/>
              </a:spcBef>
              <a:buFont typeface="Arial"/>
              <a:buChar char="–"/>
              <a:defRPr sz="2000"/>
            </a:lvl4pPr>
            <a:lvl5pPr marL="2057400" indent="-228600" defTabSz="457200">
              <a:spcBef>
                <a:spcPct val="20000"/>
              </a:spcBef>
              <a:buFont typeface="Arial"/>
              <a:buChar char="»"/>
              <a:defRPr sz="2000"/>
            </a:lvl5pPr>
            <a:lvl6pPr marL="2514600" indent="-228600" defTabSz="4572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 defTabSz="4572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 defTabSz="4572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 defTabSz="4572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pPr algn="ctr"/>
            <a:r>
              <a:rPr lang="fr-FR" sz="2400"/>
              <a:t>Décryptage par </a:t>
            </a:r>
            <a:r>
              <a:rPr lang="fr-FR" sz="2400" err="1"/>
              <a:t>Héxopée</a:t>
            </a:r>
            <a:r>
              <a:rPr lang="fr-FR" sz="2400"/>
              <a:t> et </a:t>
            </a:r>
            <a:r>
              <a:rPr lang="fr-FR" sz="2400" err="1"/>
              <a:t>Nexem</a:t>
            </a:r>
            <a:r>
              <a:rPr lang="fr-FR" sz="2400"/>
              <a:t> des accords SEGUR signés et impacts sur les politiques salariales :</a:t>
            </a:r>
          </a:p>
          <a:p>
            <a:pPr algn="ctr"/>
            <a:endParaRPr lang="fr-FR" sz="2400"/>
          </a:p>
          <a:p>
            <a:pPr algn="ctr"/>
            <a:r>
              <a:rPr lang="fr-FR" sz="1800">
                <a:solidFill>
                  <a:srgbClr val="172154"/>
                </a:solidFill>
              </a:rPr>
              <a:t>Le webinaire va commencer dans quelques instants…</a:t>
            </a:r>
          </a:p>
        </p:txBody>
      </p:sp>
      <p:sp>
        <p:nvSpPr>
          <p:cNvPr id="7" name="Espace réservé du texte 9">
            <a:extLst>
              <a:ext uri="{FF2B5EF4-FFF2-40B4-BE49-F238E27FC236}">
                <a16:creationId xmlns:a16="http://schemas.microsoft.com/office/drawing/2014/main" id="{95993047-CD46-4C38-260C-75082C0F71B3}"/>
              </a:ext>
            </a:extLst>
          </p:cNvPr>
          <p:cNvSpPr txBox="1">
            <a:spLocks/>
          </p:cNvSpPr>
          <p:nvPr/>
        </p:nvSpPr>
        <p:spPr>
          <a:xfrm>
            <a:off x="828698" y="4011544"/>
            <a:ext cx="7308451" cy="108458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17215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>
                <a:latin typeface="Arial"/>
                <a:cs typeface="Arial"/>
              </a:rPr>
              <a:t>Intervenants : </a:t>
            </a:r>
          </a:p>
          <a:p>
            <a:r>
              <a:rPr lang="fr-FR" sz="1200" b="1">
                <a:latin typeface="Arial"/>
                <a:cs typeface="Arial"/>
              </a:rPr>
              <a:t>Farida LAMALLEM – </a:t>
            </a:r>
            <a:r>
              <a:rPr lang="fr-FR" sz="1200" b="1" err="1">
                <a:latin typeface="Arial"/>
                <a:cs typeface="Arial"/>
              </a:rPr>
              <a:t>Héxopée</a:t>
            </a:r>
            <a:endParaRPr lang="fr-FR" sz="1200" b="1">
              <a:latin typeface="Arial"/>
              <a:cs typeface="Arial"/>
            </a:endParaRPr>
          </a:p>
          <a:p>
            <a:r>
              <a:rPr lang="fr-FR" sz="1200" b="1">
                <a:latin typeface="Arial"/>
                <a:cs typeface="Arial"/>
              </a:rPr>
              <a:t>Olivier CANDELLIER - </a:t>
            </a:r>
            <a:r>
              <a:rPr lang="fr-FR" sz="1200" b="1" err="1">
                <a:latin typeface="Arial"/>
                <a:cs typeface="Arial"/>
              </a:rPr>
              <a:t>Nexem</a:t>
            </a:r>
            <a:endParaRPr lang="fr-FR" sz="1200" b="1">
              <a:latin typeface="Arial"/>
              <a:cs typeface="Arial"/>
            </a:endParaRP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2D61CA32-A4B4-2F49-2C12-2627130D4CBE}"/>
              </a:ext>
            </a:extLst>
          </p:cNvPr>
          <p:cNvSpPr txBox="1">
            <a:spLocks/>
          </p:cNvSpPr>
          <p:nvPr/>
        </p:nvSpPr>
        <p:spPr>
          <a:xfrm>
            <a:off x="1242765" y="4848086"/>
            <a:ext cx="7308451" cy="383953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17215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653">
                <a:latin typeface="Arial"/>
                <a:cs typeface="Arial"/>
              </a:rPr>
              <a:t>18/11/2024</a:t>
            </a:r>
          </a:p>
        </p:txBody>
      </p:sp>
      <p:sp>
        <p:nvSpPr>
          <p:cNvPr id="5" name="Espace réservé du texte 11">
            <a:extLst>
              <a:ext uri="{FF2B5EF4-FFF2-40B4-BE49-F238E27FC236}">
                <a16:creationId xmlns:a16="http://schemas.microsoft.com/office/drawing/2014/main" id="{CA453CDC-FC25-BE33-DE78-2799C6F0E7E0}"/>
              </a:ext>
            </a:extLst>
          </p:cNvPr>
          <p:cNvSpPr txBox="1">
            <a:spLocks/>
          </p:cNvSpPr>
          <p:nvPr/>
        </p:nvSpPr>
        <p:spPr>
          <a:xfrm>
            <a:off x="3469528" y="172618"/>
            <a:ext cx="3728429" cy="383953"/>
          </a:xfrm>
          <a:prstGeom prst="rect">
            <a:avLst/>
          </a:prstGeom>
        </p:spPr>
        <p:txBody>
          <a:bodyPr vert="horz" lIns="0" r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17215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47" b="1" spc="103" err="1"/>
              <a:t>logementdinsertion.org</a:t>
            </a:r>
            <a:endParaRPr lang="fr-FR" sz="1447" b="1" spc="103"/>
          </a:p>
        </p:txBody>
      </p:sp>
    </p:spTree>
    <p:extLst>
      <p:ext uri="{BB962C8B-B14F-4D97-AF65-F5344CB8AC3E}">
        <p14:creationId xmlns:p14="http://schemas.microsoft.com/office/powerpoint/2010/main" val="358485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9"/>
          <p:cNvSpPr txBox="1">
            <a:spLocks/>
          </p:cNvSpPr>
          <p:nvPr/>
        </p:nvSpPr>
        <p:spPr>
          <a:xfrm>
            <a:off x="314057" y="1829433"/>
            <a:ext cx="8520939" cy="1787384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ts val="1200"/>
              </a:spcBef>
              <a:buFontTx/>
              <a:buNone/>
              <a:defRPr sz="2500" b="1" kern="1200" baseline="0">
                <a:solidFill>
                  <a:srgbClr val="E3000B"/>
                </a:solidFill>
                <a:latin typeface="Arial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1200"/>
              </a:spcBef>
              <a:buFontTx/>
              <a:buNone/>
              <a:defRPr sz="2000" kern="1200" baseline="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2pPr>
            <a:lvl3pPr marL="0" indent="0" algn="l" defTabSz="457200" rtl="0" eaLnBrk="1" latinLnBrk="0" hangingPunct="1">
              <a:spcBef>
                <a:spcPts val="1200"/>
              </a:spcBef>
              <a:buFontTx/>
              <a:buNone/>
              <a:defRPr sz="1700" kern="120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3pPr>
            <a:lvl4pPr marL="0" indent="0" algn="l" defTabSz="457200" rtl="0" eaLnBrk="1" latinLnBrk="0" hangingPunct="1">
              <a:spcBef>
                <a:spcPts val="1200"/>
              </a:spcBef>
              <a:buFontTx/>
              <a:buNone/>
              <a:defRPr sz="1400" kern="120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1200"/>
              </a:spcBef>
              <a:buFontTx/>
              <a:buNone/>
              <a:defRPr sz="1100" kern="120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584"/>
              <a:t>Convention, branche, syndicats d’employeurs, accords applicables : point d’éclairage sur ces différents termes </a:t>
            </a:r>
          </a:p>
        </p:txBody>
      </p:sp>
      <p:sp>
        <p:nvSpPr>
          <p:cNvPr id="2" name="Espace réservé du texte 11">
            <a:extLst>
              <a:ext uri="{FF2B5EF4-FFF2-40B4-BE49-F238E27FC236}">
                <a16:creationId xmlns:a16="http://schemas.microsoft.com/office/drawing/2014/main" id="{6EEDF377-A928-26AA-93F4-1E7ED6E3A0A9}"/>
              </a:ext>
            </a:extLst>
          </p:cNvPr>
          <p:cNvSpPr txBox="1">
            <a:spLocks/>
          </p:cNvSpPr>
          <p:nvPr/>
        </p:nvSpPr>
        <p:spPr>
          <a:xfrm>
            <a:off x="2574047" y="141088"/>
            <a:ext cx="3728429" cy="383953"/>
          </a:xfrm>
          <a:prstGeom prst="rect">
            <a:avLst/>
          </a:prstGeom>
        </p:spPr>
        <p:txBody>
          <a:bodyPr vert="horz" lIns="0" r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17215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spc="103" err="1"/>
              <a:t>logementdinsertion.org</a:t>
            </a:r>
            <a:endParaRPr lang="fr-FR" sz="1200" b="1" spc="103"/>
          </a:p>
        </p:txBody>
      </p:sp>
      <p:sp>
        <p:nvSpPr>
          <p:cNvPr id="3" name="Espace réservé du texte 4">
            <a:extLst>
              <a:ext uri="{FF2B5EF4-FFF2-40B4-BE49-F238E27FC236}">
                <a16:creationId xmlns:a16="http://schemas.microsoft.com/office/drawing/2014/main" id="{11E629B4-F66B-A2D0-D7AB-86FE1AD70B18}"/>
              </a:ext>
            </a:extLst>
          </p:cNvPr>
          <p:cNvSpPr txBox="1">
            <a:spLocks/>
          </p:cNvSpPr>
          <p:nvPr/>
        </p:nvSpPr>
        <p:spPr>
          <a:xfrm>
            <a:off x="5819029" y="293423"/>
            <a:ext cx="3158593" cy="193070"/>
          </a:xfrm>
          <a:prstGeom prst="rect">
            <a:avLst/>
          </a:prstGeom>
        </p:spPr>
        <p:txBody>
          <a:bodyPr vert="horz"/>
          <a:lstStyle>
            <a:lvl1pPr marL="0" indent="0" algn="r" defTabSz="457200" rtl="0" eaLnBrk="1" latinLnBrk="0" hangingPunct="1">
              <a:spcBef>
                <a:spcPct val="20000"/>
              </a:spcBef>
              <a:buFont typeface="Arial"/>
              <a:buNone/>
              <a:defRPr sz="1100" kern="1200">
                <a:solidFill>
                  <a:srgbClr val="172154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37" b="1"/>
              <a:t>Titre de la présentation – </a:t>
            </a:r>
            <a:fld id="{D39375C6-DE50-6141-8FE2-996539591CF5}" type="slidenum">
              <a:rPr lang="fr-FR" sz="1137" b="1"/>
              <a:pPr/>
              <a:t>2</a:t>
            </a:fld>
            <a:endParaRPr lang="fr-FR" sz="1137" b="1"/>
          </a:p>
        </p:txBody>
      </p:sp>
    </p:spTree>
    <p:extLst>
      <p:ext uri="{BB962C8B-B14F-4D97-AF65-F5344CB8AC3E}">
        <p14:creationId xmlns:p14="http://schemas.microsoft.com/office/powerpoint/2010/main" val="4257351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27D964-1F4C-D292-D99E-C24FC6B2E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0F1D0830-3A9E-56E8-F44A-237E9B7D7B24}"/>
              </a:ext>
            </a:extLst>
          </p:cNvPr>
          <p:cNvSpPr txBox="1">
            <a:spLocks/>
          </p:cNvSpPr>
          <p:nvPr/>
        </p:nvSpPr>
        <p:spPr>
          <a:xfrm>
            <a:off x="2011053" y="541347"/>
            <a:ext cx="7034094" cy="81571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ts val="1200"/>
              </a:spcBef>
              <a:buFontTx/>
              <a:buNone/>
              <a:defRPr sz="2500" b="1" kern="1200" baseline="0">
                <a:solidFill>
                  <a:srgbClr val="E3000B"/>
                </a:solidFill>
                <a:latin typeface="Arial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1200"/>
              </a:spcBef>
              <a:buFontTx/>
              <a:buNone/>
              <a:defRPr sz="2000" kern="1200" baseline="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2pPr>
            <a:lvl3pPr marL="0" indent="0" algn="l" defTabSz="457200" rtl="0" eaLnBrk="1" latinLnBrk="0" hangingPunct="1">
              <a:spcBef>
                <a:spcPts val="1200"/>
              </a:spcBef>
              <a:buFontTx/>
              <a:buNone/>
              <a:defRPr sz="1700" kern="120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3pPr>
            <a:lvl4pPr marL="0" indent="0" algn="l" defTabSz="457200" rtl="0" eaLnBrk="1" latinLnBrk="0" hangingPunct="1">
              <a:spcBef>
                <a:spcPts val="1200"/>
              </a:spcBef>
              <a:buFontTx/>
              <a:buNone/>
              <a:defRPr sz="1400" kern="120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1200"/>
              </a:spcBef>
              <a:buFontTx/>
              <a:buNone/>
              <a:defRPr sz="1100" kern="120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/>
              <a:t>Cadre des négociations et chronologie des accords signés par le Syndicat employeur </a:t>
            </a:r>
            <a:r>
              <a:rPr lang="fr-FR" sz="1200" err="1"/>
              <a:t>Héxopée</a:t>
            </a:r>
            <a:r>
              <a:rPr lang="fr-FR" sz="1200"/>
              <a:t> par Farida LAMALLEM</a:t>
            </a:r>
          </a:p>
        </p:txBody>
      </p:sp>
      <p:sp>
        <p:nvSpPr>
          <p:cNvPr id="2" name="Espace réservé du texte 11">
            <a:extLst>
              <a:ext uri="{FF2B5EF4-FFF2-40B4-BE49-F238E27FC236}">
                <a16:creationId xmlns:a16="http://schemas.microsoft.com/office/drawing/2014/main" id="{B775229C-6D67-AAC9-CAFC-E6C32A927AE3}"/>
              </a:ext>
            </a:extLst>
          </p:cNvPr>
          <p:cNvSpPr txBox="1">
            <a:spLocks/>
          </p:cNvSpPr>
          <p:nvPr/>
        </p:nvSpPr>
        <p:spPr>
          <a:xfrm>
            <a:off x="2574047" y="141088"/>
            <a:ext cx="3728429" cy="383953"/>
          </a:xfrm>
          <a:prstGeom prst="rect">
            <a:avLst/>
          </a:prstGeom>
        </p:spPr>
        <p:txBody>
          <a:bodyPr vert="horz" lIns="0" r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17215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spc="103" err="1"/>
              <a:t>logementdinsertion.org</a:t>
            </a:r>
            <a:endParaRPr lang="fr-FR" sz="1200" b="1" spc="103"/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53B5C885-84B2-AB50-6DD1-9C4762D053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9499962"/>
              </p:ext>
            </p:extLst>
          </p:nvPr>
        </p:nvGraphicFramePr>
        <p:xfrm>
          <a:off x="1524000" y="8255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429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A4362-2C9A-AFF1-E3CF-8CC0B36B24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9">
            <a:extLst>
              <a:ext uri="{FF2B5EF4-FFF2-40B4-BE49-F238E27FC236}">
                <a16:creationId xmlns:a16="http://schemas.microsoft.com/office/drawing/2014/main" id="{7E0A1D5A-A27A-103A-B9FF-EBBD28666E74}"/>
              </a:ext>
            </a:extLst>
          </p:cNvPr>
          <p:cNvSpPr txBox="1">
            <a:spLocks/>
          </p:cNvSpPr>
          <p:nvPr/>
        </p:nvSpPr>
        <p:spPr>
          <a:xfrm>
            <a:off x="2233473" y="611706"/>
            <a:ext cx="6313283" cy="81571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ts val="1200"/>
              </a:spcBef>
              <a:buFontTx/>
              <a:buNone/>
              <a:defRPr sz="2500" b="1" kern="1200" baseline="0">
                <a:solidFill>
                  <a:srgbClr val="E3000B"/>
                </a:solidFill>
                <a:latin typeface="Arial"/>
                <a:ea typeface="+mn-ea"/>
                <a:cs typeface="+mn-cs"/>
              </a:defRPr>
            </a:lvl1pPr>
            <a:lvl2pPr marL="0" indent="0" algn="l" defTabSz="457200" rtl="0" eaLnBrk="1" latinLnBrk="0" hangingPunct="1">
              <a:spcBef>
                <a:spcPts val="1200"/>
              </a:spcBef>
              <a:buFontTx/>
              <a:buNone/>
              <a:defRPr sz="2000" kern="1200" baseline="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2pPr>
            <a:lvl3pPr marL="0" indent="0" algn="l" defTabSz="457200" rtl="0" eaLnBrk="1" latinLnBrk="0" hangingPunct="1">
              <a:spcBef>
                <a:spcPts val="1200"/>
              </a:spcBef>
              <a:buFontTx/>
              <a:buNone/>
              <a:defRPr sz="1700" kern="120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3pPr>
            <a:lvl4pPr marL="0" indent="0" algn="l" defTabSz="457200" rtl="0" eaLnBrk="1" latinLnBrk="0" hangingPunct="1">
              <a:spcBef>
                <a:spcPts val="1200"/>
              </a:spcBef>
              <a:buFontTx/>
              <a:buNone/>
              <a:defRPr sz="1400" kern="120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4pPr>
            <a:lvl5pPr marL="0" indent="0" algn="l" defTabSz="457200" rtl="0" eaLnBrk="1" latinLnBrk="0" hangingPunct="1">
              <a:spcBef>
                <a:spcPts val="1200"/>
              </a:spcBef>
              <a:buFontTx/>
              <a:buNone/>
              <a:defRPr sz="1100" kern="1200">
                <a:solidFill>
                  <a:schemeClr val="accent4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/>
              <a:t>Cadre des négociations et chronologie des accords signés par le Syndicat employeur </a:t>
            </a:r>
            <a:r>
              <a:rPr lang="fr-FR" sz="1200" err="1"/>
              <a:t>Nexem</a:t>
            </a:r>
            <a:r>
              <a:rPr lang="fr-FR" sz="1200"/>
              <a:t> par Olivier CANDELLIER</a:t>
            </a:r>
          </a:p>
        </p:txBody>
      </p:sp>
      <p:sp>
        <p:nvSpPr>
          <p:cNvPr id="2" name="Espace réservé du texte 11">
            <a:extLst>
              <a:ext uri="{FF2B5EF4-FFF2-40B4-BE49-F238E27FC236}">
                <a16:creationId xmlns:a16="http://schemas.microsoft.com/office/drawing/2014/main" id="{88FF7D2A-7DAB-F063-F9EC-186C3439703E}"/>
              </a:ext>
            </a:extLst>
          </p:cNvPr>
          <p:cNvSpPr txBox="1">
            <a:spLocks/>
          </p:cNvSpPr>
          <p:nvPr/>
        </p:nvSpPr>
        <p:spPr>
          <a:xfrm>
            <a:off x="2574047" y="141088"/>
            <a:ext cx="3728429" cy="383953"/>
          </a:xfrm>
          <a:prstGeom prst="rect">
            <a:avLst/>
          </a:prstGeom>
        </p:spPr>
        <p:txBody>
          <a:bodyPr vert="horz" lIns="0" r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17215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spc="103" err="1"/>
              <a:t>logementdinsertion.org</a:t>
            </a:r>
            <a:endParaRPr lang="fr-FR" sz="1200" b="1" spc="103"/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BC999AE7-AF08-2EAF-5A9F-B27002E3B8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6837586"/>
              </p:ext>
            </p:extLst>
          </p:nvPr>
        </p:nvGraphicFramePr>
        <p:xfrm>
          <a:off x="166378" y="-324561"/>
          <a:ext cx="8811244" cy="4836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61823F8-8A8B-7AB7-BAA9-961CBA2E8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1732641"/>
              </p:ext>
            </p:extLst>
          </p:nvPr>
        </p:nvGraphicFramePr>
        <p:xfrm>
          <a:off x="-32951" y="2093871"/>
          <a:ext cx="91604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76165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309004" y="1766910"/>
            <a:ext cx="8525992" cy="151940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000" b="1" i="0" kern="1200">
                <a:solidFill>
                  <a:srgbClr val="E3000B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fr-FR" sz="3101"/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61869" y="2228231"/>
            <a:ext cx="8525992" cy="1811473"/>
          </a:xfrm>
          <a:prstGeom prst="rect">
            <a:avLst/>
          </a:prstGeom>
        </p:spPr>
        <p:txBody>
          <a:bodyPr/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rgbClr val="172154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67"/>
              <a:t>Pour plus d’information : </a:t>
            </a:r>
          </a:p>
          <a:p>
            <a:r>
              <a:rPr lang="fr-FR" sz="2067" err="1"/>
              <a:t>Nexem</a:t>
            </a:r>
            <a:r>
              <a:rPr lang="fr-FR" sz="2067"/>
              <a:t> : https://nexem.fr/</a:t>
            </a:r>
          </a:p>
          <a:p>
            <a:r>
              <a:rPr lang="fr-FR" sz="2067" err="1"/>
              <a:t>Héxopée</a:t>
            </a:r>
            <a:r>
              <a:rPr lang="fr-FR" sz="2067"/>
              <a:t> : https://www.hexopee.org/</a:t>
            </a:r>
          </a:p>
        </p:txBody>
      </p:sp>
      <p:sp>
        <p:nvSpPr>
          <p:cNvPr id="2" name="Espace réservé du texte 11">
            <a:extLst>
              <a:ext uri="{FF2B5EF4-FFF2-40B4-BE49-F238E27FC236}">
                <a16:creationId xmlns:a16="http://schemas.microsoft.com/office/drawing/2014/main" id="{5241D4F9-BD3D-DC11-B266-C0663C4B1DC7}"/>
              </a:ext>
            </a:extLst>
          </p:cNvPr>
          <p:cNvSpPr txBox="1">
            <a:spLocks/>
          </p:cNvSpPr>
          <p:nvPr/>
        </p:nvSpPr>
        <p:spPr>
          <a:xfrm>
            <a:off x="2574047" y="141088"/>
            <a:ext cx="3728429" cy="383953"/>
          </a:xfrm>
          <a:prstGeom prst="rect">
            <a:avLst/>
          </a:prstGeom>
        </p:spPr>
        <p:txBody>
          <a:bodyPr vert="horz" lIns="0" rIns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172154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spc="103" err="1"/>
              <a:t>logementdinsertion.org</a:t>
            </a:r>
            <a:endParaRPr lang="fr-FR" sz="1200" b="1" spc="103"/>
          </a:p>
        </p:txBody>
      </p:sp>
      <p:sp>
        <p:nvSpPr>
          <p:cNvPr id="3" name="Espace réservé du texte 7">
            <a:extLst>
              <a:ext uri="{FF2B5EF4-FFF2-40B4-BE49-F238E27FC236}">
                <a16:creationId xmlns:a16="http://schemas.microsoft.com/office/drawing/2014/main" id="{98155255-7292-85D9-85C6-862AB672F216}"/>
              </a:ext>
            </a:extLst>
          </p:cNvPr>
          <p:cNvSpPr txBox="1">
            <a:spLocks/>
          </p:cNvSpPr>
          <p:nvPr/>
        </p:nvSpPr>
        <p:spPr>
          <a:xfrm>
            <a:off x="309004" y="5205835"/>
            <a:ext cx="3019121" cy="262532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100" kern="1200">
                <a:solidFill>
                  <a:srgbClr val="172154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/>
              <a:t>Autres informations utiles</a:t>
            </a:r>
          </a:p>
        </p:txBody>
      </p:sp>
    </p:spTree>
    <p:extLst>
      <p:ext uri="{BB962C8B-B14F-4D97-AF65-F5344CB8AC3E}">
        <p14:creationId xmlns:p14="http://schemas.microsoft.com/office/powerpoint/2010/main" val="34065769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LALI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Rencontres Grand Est">
      <a:dk1>
        <a:sysClr val="windowText" lastClr="000000"/>
      </a:dk1>
      <a:lt1>
        <a:sysClr val="window" lastClr="FFFFFF"/>
      </a:lt1>
      <a:dk2>
        <a:srgbClr val="500F3C"/>
      </a:dk2>
      <a:lt2>
        <a:srgbClr val="EEECE1"/>
      </a:lt2>
      <a:accent1>
        <a:srgbClr val="F39100"/>
      </a:accent1>
      <a:accent2>
        <a:srgbClr val="FF6400"/>
      </a:accent2>
      <a:accent3>
        <a:srgbClr val="9F1459"/>
      </a:accent3>
      <a:accent4>
        <a:srgbClr val="32324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420</Words>
  <Application>Microsoft Office PowerPoint</Application>
  <PresentationFormat>Affichage à l'écran (16:10)</PresentationFormat>
  <Paragraphs>33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DIN-Black</vt:lpstr>
      <vt:lpstr>Thème LALI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>Caramel &amp; Paprika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Isabelle Ibgui</dc:creator>
  <cp:keywords/>
  <dc:description/>
  <cp:lastModifiedBy>Arnaud de BROCA</cp:lastModifiedBy>
  <cp:revision>4</cp:revision>
  <cp:lastPrinted>2024-11-18T08:23:45Z</cp:lastPrinted>
  <dcterms:created xsi:type="dcterms:W3CDTF">2011-04-05T07:37:35Z</dcterms:created>
  <dcterms:modified xsi:type="dcterms:W3CDTF">2024-11-19T13:31:02Z</dcterms:modified>
  <cp:category/>
</cp:coreProperties>
</file>