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11376" r:id="rId5"/>
    <p:sldId id="293" r:id="rId6"/>
    <p:sldId id="11365" r:id="rId7"/>
    <p:sldId id="11335" r:id="rId8"/>
    <p:sldId id="11336" r:id="rId9"/>
    <p:sldId id="11352" r:id="rId10"/>
    <p:sldId id="11389" r:id="rId11"/>
    <p:sldId id="11384" r:id="rId12"/>
    <p:sldId id="11382" r:id="rId13"/>
    <p:sldId id="11375" r:id="rId14"/>
    <p:sldId id="11383" r:id="rId15"/>
    <p:sldId id="11385" r:id="rId16"/>
    <p:sldId id="11386" r:id="rId17"/>
    <p:sldId id="11387" r:id="rId18"/>
    <p:sldId id="11388" r:id="rId19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481A"/>
    <a:srgbClr val="F35B31"/>
    <a:srgbClr val="D76445"/>
    <a:srgbClr val="4B87FF"/>
    <a:srgbClr val="9172D0"/>
    <a:srgbClr val="553399"/>
    <a:srgbClr val="5E9747"/>
    <a:srgbClr val="E88091"/>
    <a:srgbClr val="F7947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83" autoAdjust="0"/>
  </p:normalViewPr>
  <p:slideViewPr>
    <p:cSldViewPr>
      <p:cViewPr varScale="1">
        <p:scale>
          <a:sx n="146" d="100"/>
          <a:sy n="146" d="100"/>
        </p:scale>
        <p:origin x="49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5928B-BF06-46DD-9F67-FADE41ECEABF}" type="datetimeFigureOut">
              <a:rPr lang="fr-FR"/>
              <a:pPr>
                <a:defRPr/>
              </a:pPr>
              <a:t>30/09/2021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203FB2-C656-42D4-AF89-5CEC18B46E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47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B357CE-6E50-4CCF-A723-9DFA64EB5C29}" type="datetimeFigureOut">
              <a:rPr lang="fr-FR"/>
              <a:pPr>
                <a:defRPr/>
              </a:pPr>
              <a:t>30/09/2021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86FA09-9640-4457-B200-4EF5736D51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298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184572-A951-4532-BECF-CA253FC228CE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160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184572-A951-4532-BECF-CA253FC228CE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1861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but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427288"/>
          </a:xfrm>
          <a:prstGeom prst="rect">
            <a:avLst/>
          </a:prstGeom>
          <a:solidFill>
            <a:srgbClr val="89ABB3"/>
          </a:solidFill>
          <a:ln>
            <a:solidFill>
              <a:srgbClr val="89A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Chevron 5"/>
          <p:cNvSpPr/>
          <p:nvPr/>
        </p:nvSpPr>
        <p:spPr>
          <a:xfrm>
            <a:off x="742950" y="0"/>
            <a:ext cx="1584325" cy="2427288"/>
          </a:xfrm>
          <a:prstGeom prst="chevron">
            <a:avLst>
              <a:gd name="adj" fmla="val 7326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908175" y="1706563"/>
            <a:ext cx="5327650" cy="144145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71975"/>
            <a:ext cx="132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entagone 8"/>
          <p:cNvSpPr/>
          <p:nvPr/>
        </p:nvSpPr>
        <p:spPr>
          <a:xfrm>
            <a:off x="-36513" y="0"/>
            <a:ext cx="1914526" cy="2443163"/>
          </a:xfrm>
          <a:custGeom>
            <a:avLst/>
            <a:gdLst>
              <a:gd name="connsiteX0" fmla="*/ 0 w 2520280"/>
              <a:gd name="connsiteY0" fmla="*/ 0 h 2016125"/>
              <a:gd name="connsiteX1" fmla="*/ 1512218 w 2520280"/>
              <a:gd name="connsiteY1" fmla="*/ 0 h 2016125"/>
              <a:gd name="connsiteX2" fmla="*/ 2520280 w 2520280"/>
              <a:gd name="connsiteY2" fmla="*/ 1008063 h 2016125"/>
              <a:gd name="connsiteX3" fmla="*/ 1512218 w 2520280"/>
              <a:gd name="connsiteY3" fmla="*/ 2016125 h 2016125"/>
              <a:gd name="connsiteX4" fmla="*/ 0 w 2520280"/>
              <a:gd name="connsiteY4" fmla="*/ 2016125 h 2016125"/>
              <a:gd name="connsiteX5" fmla="*/ 0 w 2520280"/>
              <a:gd name="connsiteY5" fmla="*/ 0 h 2016125"/>
              <a:gd name="connsiteX0" fmla="*/ 0 w 2647501"/>
              <a:gd name="connsiteY0" fmla="*/ 0 h 2016125"/>
              <a:gd name="connsiteX1" fmla="*/ 1512218 w 2647501"/>
              <a:gd name="connsiteY1" fmla="*/ 0 h 2016125"/>
              <a:gd name="connsiteX2" fmla="*/ 2647501 w 2647501"/>
              <a:gd name="connsiteY2" fmla="*/ 1214797 h 2016125"/>
              <a:gd name="connsiteX3" fmla="*/ 1512218 w 2647501"/>
              <a:gd name="connsiteY3" fmla="*/ 2016125 h 2016125"/>
              <a:gd name="connsiteX4" fmla="*/ 0 w 2647501"/>
              <a:gd name="connsiteY4" fmla="*/ 2016125 h 2016125"/>
              <a:gd name="connsiteX5" fmla="*/ 0 w 2647501"/>
              <a:gd name="connsiteY5" fmla="*/ 0 h 2016125"/>
              <a:gd name="connsiteX0" fmla="*/ 0 w 2647501"/>
              <a:gd name="connsiteY0" fmla="*/ 0 h 2421642"/>
              <a:gd name="connsiteX1" fmla="*/ 1512218 w 2647501"/>
              <a:gd name="connsiteY1" fmla="*/ 0 h 2421642"/>
              <a:gd name="connsiteX2" fmla="*/ 2647501 w 2647501"/>
              <a:gd name="connsiteY2" fmla="*/ 1214797 h 2421642"/>
              <a:gd name="connsiteX3" fmla="*/ 1512218 w 2647501"/>
              <a:gd name="connsiteY3" fmla="*/ 2421642 h 2421642"/>
              <a:gd name="connsiteX4" fmla="*/ 0 w 2647501"/>
              <a:gd name="connsiteY4" fmla="*/ 2016125 h 2421642"/>
              <a:gd name="connsiteX5" fmla="*/ 0 w 2647501"/>
              <a:gd name="connsiteY5" fmla="*/ 0 h 2421642"/>
              <a:gd name="connsiteX0" fmla="*/ 7952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20170 w 2655453"/>
              <a:gd name="connsiteY3" fmla="*/ 2421642 h 2437544"/>
              <a:gd name="connsiteX4" fmla="*/ 0 w 2655453"/>
              <a:gd name="connsiteY4" fmla="*/ 2437544 h 2437544"/>
              <a:gd name="connsiteX5" fmla="*/ 7952 w 2655453"/>
              <a:gd name="connsiteY5" fmla="*/ 0 h 2437544"/>
              <a:gd name="connsiteX0" fmla="*/ 7952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36073 w 2655453"/>
              <a:gd name="connsiteY3" fmla="*/ 2429593 h 2437544"/>
              <a:gd name="connsiteX4" fmla="*/ 0 w 2655453"/>
              <a:gd name="connsiteY4" fmla="*/ 2437544 h 2437544"/>
              <a:gd name="connsiteX5" fmla="*/ 7952 w 2655453"/>
              <a:gd name="connsiteY5" fmla="*/ 0 h 2437544"/>
              <a:gd name="connsiteX0" fmla="*/ 675861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36073 w 2655453"/>
              <a:gd name="connsiteY3" fmla="*/ 2429593 h 2437544"/>
              <a:gd name="connsiteX4" fmla="*/ 0 w 2655453"/>
              <a:gd name="connsiteY4" fmla="*/ 2437544 h 2437544"/>
              <a:gd name="connsiteX5" fmla="*/ 675861 w 2655453"/>
              <a:gd name="connsiteY5" fmla="*/ 0 h 2437544"/>
              <a:gd name="connsiteX0" fmla="*/ 55660 w 2035252"/>
              <a:gd name="connsiteY0" fmla="*/ 0 h 2445495"/>
              <a:gd name="connsiteX1" fmla="*/ 899969 w 2035252"/>
              <a:gd name="connsiteY1" fmla="*/ 0 h 2445495"/>
              <a:gd name="connsiteX2" fmla="*/ 2035252 w 2035252"/>
              <a:gd name="connsiteY2" fmla="*/ 1214797 h 2445495"/>
              <a:gd name="connsiteX3" fmla="*/ 915872 w 2035252"/>
              <a:gd name="connsiteY3" fmla="*/ 2429593 h 2445495"/>
              <a:gd name="connsiteX4" fmla="*/ 0 w 2035252"/>
              <a:gd name="connsiteY4" fmla="*/ 2445495 h 2445495"/>
              <a:gd name="connsiteX5" fmla="*/ 55660 w 2035252"/>
              <a:gd name="connsiteY5" fmla="*/ 0 h 2445495"/>
              <a:gd name="connsiteX0" fmla="*/ 352 w 2043555"/>
              <a:gd name="connsiteY0" fmla="*/ 0 h 2461398"/>
              <a:gd name="connsiteX1" fmla="*/ 908272 w 2043555"/>
              <a:gd name="connsiteY1" fmla="*/ 15903 h 2461398"/>
              <a:gd name="connsiteX2" fmla="*/ 2043555 w 2043555"/>
              <a:gd name="connsiteY2" fmla="*/ 1230700 h 2461398"/>
              <a:gd name="connsiteX3" fmla="*/ 924175 w 2043555"/>
              <a:gd name="connsiteY3" fmla="*/ 2445496 h 2461398"/>
              <a:gd name="connsiteX4" fmla="*/ 8303 w 2043555"/>
              <a:gd name="connsiteY4" fmla="*/ 2461398 h 2461398"/>
              <a:gd name="connsiteX5" fmla="*/ 352 w 2043555"/>
              <a:gd name="connsiteY5" fmla="*/ 0 h 2461398"/>
              <a:gd name="connsiteX0" fmla="*/ 170 w 2059276"/>
              <a:gd name="connsiteY0" fmla="*/ 7951 h 2445495"/>
              <a:gd name="connsiteX1" fmla="*/ 923993 w 2059276"/>
              <a:gd name="connsiteY1" fmla="*/ 0 h 2445495"/>
              <a:gd name="connsiteX2" fmla="*/ 2059276 w 2059276"/>
              <a:gd name="connsiteY2" fmla="*/ 1214797 h 2445495"/>
              <a:gd name="connsiteX3" fmla="*/ 939896 w 2059276"/>
              <a:gd name="connsiteY3" fmla="*/ 2429593 h 2445495"/>
              <a:gd name="connsiteX4" fmla="*/ 24024 w 2059276"/>
              <a:gd name="connsiteY4" fmla="*/ 2445495 h 2445495"/>
              <a:gd name="connsiteX5" fmla="*/ 170 w 2059276"/>
              <a:gd name="connsiteY5" fmla="*/ 7951 h 2445495"/>
              <a:gd name="connsiteX0" fmla="*/ 170 w 2059276"/>
              <a:gd name="connsiteY0" fmla="*/ 7951 h 2445495"/>
              <a:gd name="connsiteX1" fmla="*/ 923993 w 2059276"/>
              <a:gd name="connsiteY1" fmla="*/ 0 h 2445495"/>
              <a:gd name="connsiteX2" fmla="*/ 2059276 w 2059276"/>
              <a:gd name="connsiteY2" fmla="*/ 1214797 h 2445495"/>
              <a:gd name="connsiteX3" fmla="*/ 939896 w 2059276"/>
              <a:gd name="connsiteY3" fmla="*/ 2429593 h 2445495"/>
              <a:gd name="connsiteX4" fmla="*/ 173237 w 2059276"/>
              <a:gd name="connsiteY4" fmla="*/ 2444022 h 2445495"/>
              <a:gd name="connsiteX5" fmla="*/ 24024 w 2059276"/>
              <a:gd name="connsiteY5" fmla="*/ 2445495 h 2445495"/>
              <a:gd name="connsiteX6" fmla="*/ 170 w 2059276"/>
              <a:gd name="connsiteY6" fmla="*/ 7951 h 2445495"/>
              <a:gd name="connsiteX0" fmla="*/ 170 w 2059276"/>
              <a:gd name="connsiteY0" fmla="*/ 7951 h 2445495"/>
              <a:gd name="connsiteX1" fmla="*/ 143972 w 2059276"/>
              <a:gd name="connsiteY1" fmla="*/ 0 h 2445495"/>
              <a:gd name="connsiteX2" fmla="*/ 923993 w 2059276"/>
              <a:gd name="connsiteY2" fmla="*/ 0 h 2445495"/>
              <a:gd name="connsiteX3" fmla="*/ 2059276 w 2059276"/>
              <a:gd name="connsiteY3" fmla="*/ 1214797 h 2445495"/>
              <a:gd name="connsiteX4" fmla="*/ 939896 w 2059276"/>
              <a:gd name="connsiteY4" fmla="*/ 2429593 h 2445495"/>
              <a:gd name="connsiteX5" fmla="*/ 173237 w 2059276"/>
              <a:gd name="connsiteY5" fmla="*/ 2444022 h 2445495"/>
              <a:gd name="connsiteX6" fmla="*/ 24024 w 2059276"/>
              <a:gd name="connsiteY6" fmla="*/ 2445495 h 2445495"/>
              <a:gd name="connsiteX7" fmla="*/ 170 w 2059276"/>
              <a:gd name="connsiteY7" fmla="*/ 7951 h 2445495"/>
              <a:gd name="connsiteX0" fmla="*/ 4597 w 2039849"/>
              <a:gd name="connsiteY0" fmla="*/ 2445495 h 2445495"/>
              <a:gd name="connsiteX1" fmla="*/ 124545 w 2039849"/>
              <a:gd name="connsiteY1" fmla="*/ 0 h 2445495"/>
              <a:gd name="connsiteX2" fmla="*/ 904566 w 2039849"/>
              <a:gd name="connsiteY2" fmla="*/ 0 h 2445495"/>
              <a:gd name="connsiteX3" fmla="*/ 2039849 w 2039849"/>
              <a:gd name="connsiteY3" fmla="*/ 1214797 h 2445495"/>
              <a:gd name="connsiteX4" fmla="*/ 920469 w 2039849"/>
              <a:gd name="connsiteY4" fmla="*/ 2429593 h 2445495"/>
              <a:gd name="connsiteX5" fmla="*/ 153810 w 2039849"/>
              <a:gd name="connsiteY5" fmla="*/ 2444022 h 2445495"/>
              <a:gd name="connsiteX6" fmla="*/ 4597 w 2039849"/>
              <a:gd name="connsiteY6" fmla="*/ 2445495 h 2445495"/>
              <a:gd name="connsiteX0" fmla="*/ 29265 w 1915304"/>
              <a:gd name="connsiteY0" fmla="*/ 2444022 h 2444022"/>
              <a:gd name="connsiteX1" fmla="*/ 0 w 1915304"/>
              <a:gd name="connsiteY1" fmla="*/ 0 h 2444022"/>
              <a:gd name="connsiteX2" fmla="*/ 780021 w 1915304"/>
              <a:gd name="connsiteY2" fmla="*/ 0 h 2444022"/>
              <a:gd name="connsiteX3" fmla="*/ 1915304 w 1915304"/>
              <a:gd name="connsiteY3" fmla="*/ 1214797 h 2444022"/>
              <a:gd name="connsiteX4" fmla="*/ 795924 w 1915304"/>
              <a:gd name="connsiteY4" fmla="*/ 2429593 h 2444022"/>
              <a:gd name="connsiteX5" fmla="*/ 29265 w 1915304"/>
              <a:gd name="connsiteY5" fmla="*/ 2444022 h 244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5304" h="2444022">
                <a:moveTo>
                  <a:pt x="29265" y="2444022"/>
                </a:moveTo>
                <a:lnTo>
                  <a:pt x="0" y="0"/>
                </a:lnTo>
                <a:lnTo>
                  <a:pt x="780021" y="0"/>
                </a:lnTo>
                <a:lnTo>
                  <a:pt x="1915304" y="1214797"/>
                </a:lnTo>
                <a:lnTo>
                  <a:pt x="795924" y="2429593"/>
                </a:lnTo>
                <a:lnTo>
                  <a:pt x="29265" y="2444022"/>
                </a:lnTo>
                <a:close/>
              </a:path>
            </a:pathLst>
          </a:custGeom>
          <a:solidFill>
            <a:srgbClr val="D2853D"/>
          </a:solidFill>
          <a:ln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63427" y="1712427"/>
            <a:ext cx="5417145" cy="1064694"/>
          </a:xfrm>
        </p:spPr>
        <p:txBody>
          <a:bodyPr>
            <a:normAutofit/>
          </a:bodyPr>
          <a:lstStyle>
            <a:lvl1pPr>
              <a:defRPr sz="2800" b="1">
                <a:latin typeface="Roboto Black" pitchFamily="2" charset="0"/>
                <a:ea typeface="Roboto Black" pitchFamily="2" charset="0"/>
                <a:cs typeface="Roboto Black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403350" y="3579863"/>
            <a:ext cx="6337300" cy="360040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tx2">
                    <a:lumMod val="75000"/>
                    <a:lumOff val="25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1835225" y="2866421"/>
            <a:ext cx="5400600" cy="288032"/>
          </a:xfrm>
        </p:spPr>
        <p:txBody>
          <a:bodyPr anchor="ctr"/>
          <a:lstStyle>
            <a:lvl1pPr marL="0" indent="0" algn="ctr">
              <a:buNone/>
              <a:defRPr lang="fr-FR" sz="1400" b="1" kern="1200" baseline="0" dirty="0">
                <a:solidFill>
                  <a:srgbClr val="156D88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144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nouvell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0163" y="422275"/>
            <a:ext cx="9144001" cy="4248150"/>
          </a:xfrm>
          <a:prstGeom prst="rect">
            <a:avLst/>
          </a:prstGeom>
          <a:solidFill>
            <a:srgbClr val="89ABB3"/>
          </a:solidFill>
          <a:ln>
            <a:solidFill>
              <a:srgbClr val="89A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4" name="Pentagone 8"/>
          <p:cNvSpPr/>
          <p:nvPr/>
        </p:nvSpPr>
        <p:spPr>
          <a:xfrm>
            <a:off x="0" y="987425"/>
            <a:ext cx="798513" cy="3168650"/>
          </a:xfrm>
          <a:custGeom>
            <a:avLst/>
            <a:gdLst>
              <a:gd name="connsiteX0" fmla="*/ 0 w 2520280"/>
              <a:gd name="connsiteY0" fmla="*/ 0 h 2016125"/>
              <a:gd name="connsiteX1" fmla="*/ 1512218 w 2520280"/>
              <a:gd name="connsiteY1" fmla="*/ 0 h 2016125"/>
              <a:gd name="connsiteX2" fmla="*/ 2520280 w 2520280"/>
              <a:gd name="connsiteY2" fmla="*/ 1008063 h 2016125"/>
              <a:gd name="connsiteX3" fmla="*/ 1512218 w 2520280"/>
              <a:gd name="connsiteY3" fmla="*/ 2016125 h 2016125"/>
              <a:gd name="connsiteX4" fmla="*/ 0 w 2520280"/>
              <a:gd name="connsiteY4" fmla="*/ 2016125 h 2016125"/>
              <a:gd name="connsiteX5" fmla="*/ 0 w 2520280"/>
              <a:gd name="connsiteY5" fmla="*/ 0 h 2016125"/>
              <a:gd name="connsiteX0" fmla="*/ 0 w 2647501"/>
              <a:gd name="connsiteY0" fmla="*/ 0 h 2016125"/>
              <a:gd name="connsiteX1" fmla="*/ 1512218 w 2647501"/>
              <a:gd name="connsiteY1" fmla="*/ 0 h 2016125"/>
              <a:gd name="connsiteX2" fmla="*/ 2647501 w 2647501"/>
              <a:gd name="connsiteY2" fmla="*/ 1214797 h 2016125"/>
              <a:gd name="connsiteX3" fmla="*/ 1512218 w 2647501"/>
              <a:gd name="connsiteY3" fmla="*/ 2016125 h 2016125"/>
              <a:gd name="connsiteX4" fmla="*/ 0 w 2647501"/>
              <a:gd name="connsiteY4" fmla="*/ 2016125 h 2016125"/>
              <a:gd name="connsiteX5" fmla="*/ 0 w 2647501"/>
              <a:gd name="connsiteY5" fmla="*/ 0 h 2016125"/>
              <a:gd name="connsiteX0" fmla="*/ 0 w 2647501"/>
              <a:gd name="connsiteY0" fmla="*/ 0 h 2421642"/>
              <a:gd name="connsiteX1" fmla="*/ 1512218 w 2647501"/>
              <a:gd name="connsiteY1" fmla="*/ 0 h 2421642"/>
              <a:gd name="connsiteX2" fmla="*/ 2647501 w 2647501"/>
              <a:gd name="connsiteY2" fmla="*/ 1214797 h 2421642"/>
              <a:gd name="connsiteX3" fmla="*/ 1512218 w 2647501"/>
              <a:gd name="connsiteY3" fmla="*/ 2421642 h 2421642"/>
              <a:gd name="connsiteX4" fmla="*/ 0 w 2647501"/>
              <a:gd name="connsiteY4" fmla="*/ 2016125 h 2421642"/>
              <a:gd name="connsiteX5" fmla="*/ 0 w 2647501"/>
              <a:gd name="connsiteY5" fmla="*/ 0 h 2421642"/>
              <a:gd name="connsiteX0" fmla="*/ 7952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20170 w 2655453"/>
              <a:gd name="connsiteY3" fmla="*/ 2421642 h 2437544"/>
              <a:gd name="connsiteX4" fmla="*/ 0 w 2655453"/>
              <a:gd name="connsiteY4" fmla="*/ 2437544 h 2437544"/>
              <a:gd name="connsiteX5" fmla="*/ 7952 w 2655453"/>
              <a:gd name="connsiteY5" fmla="*/ 0 h 2437544"/>
              <a:gd name="connsiteX0" fmla="*/ 7952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36073 w 2655453"/>
              <a:gd name="connsiteY3" fmla="*/ 2429593 h 2437544"/>
              <a:gd name="connsiteX4" fmla="*/ 0 w 2655453"/>
              <a:gd name="connsiteY4" fmla="*/ 2437544 h 2437544"/>
              <a:gd name="connsiteX5" fmla="*/ 7952 w 2655453"/>
              <a:gd name="connsiteY5" fmla="*/ 0 h 2437544"/>
              <a:gd name="connsiteX0" fmla="*/ 675861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36073 w 2655453"/>
              <a:gd name="connsiteY3" fmla="*/ 2429593 h 2437544"/>
              <a:gd name="connsiteX4" fmla="*/ 0 w 2655453"/>
              <a:gd name="connsiteY4" fmla="*/ 2437544 h 2437544"/>
              <a:gd name="connsiteX5" fmla="*/ 675861 w 2655453"/>
              <a:gd name="connsiteY5" fmla="*/ 0 h 2437544"/>
              <a:gd name="connsiteX0" fmla="*/ 55660 w 2035252"/>
              <a:gd name="connsiteY0" fmla="*/ 0 h 2445495"/>
              <a:gd name="connsiteX1" fmla="*/ 899969 w 2035252"/>
              <a:gd name="connsiteY1" fmla="*/ 0 h 2445495"/>
              <a:gd name="connsiteX2" fmla="*/ 2035252 w 2035252"/>
              <a:gd name="connsiteY2" fmla="*/ 1214797 h 2445495"/>
              <a:gd name="connsiteX3" fmla="*/ 915872 w 2035252"/>
              <a:gd name="connsiteY3" fmla="*/ 2429593 h 2445495"/>
              <a:gd name="connsiteX4" fmla="*/ 0 w 2035252"/>
              <a:gd name="connsiteY4" fmla="*/ 2445495 h 2445495"/>
              <a:gd name="connsiteX5" fmla="*/ 55660 w 2035252"/>
              <a:gd name="connsiteY5" fmla="*/ 0 h 2445495"/>
              <a:gd name="connsiteX0" fmla="*/ 352 w 2043555"/>
              <a:gd name="connsiteY0" fmla="*/ 0 h 2461398"/>
              <a:gd name="connsiteX1" fmla="*/ 908272 w 2043555"/>
              <a:gd name="connsiteY1" fmla="*/ 15903 h 2461398"/>
              <a:gd name="connsiteX2" fmla="*/ 2043555 w 2043555"/>
              <a:gd name="connsiteY2" fmla="*/ 1230700 h 2461398"/>
              <a:gd name="connsiteX3" fmla="*/ 924175 w 2043555"/>
              <a:gd name="connsiteY3" fmla="*/ 2445496 h 2461398"/>
              <a:gd name="connsiteX4" fmla="*/ 8303 w 2043555"/>
              <a:gd name="connsiteY4" fmla="*/ 2461398 h 2461398"/>
              <a:gd name="connsiteX5" fmla="*/ 352 w 2043555"/>
              <a:gd name="connsiteY5" fmla="*/ 0 h 2461398"/>
              <a:gd name="connsiteX0" fmla="*/ 170 w 2059276"/>
              <a:gd name="connsiteY0" fmla="*/ 7951 h 2445495"/>
              <a:gd name="connsiteX1" fmla="*/ 923993 w 2059276"/>
              <a:gd name="connsiteY1" fmla="*/ 0 h 2445495"/>
              <a:gd name="connsiteX2" fmla="*/ 2059276 w 2059276"/>
              <a:gd name="connsiteY2" fmla="*/ 1214797 h 2445495"/>
              <a:gd name="connsiteX3" fmla="*/ 939896 w 2059276"/>
              <a:gd name="connsiteY3" fmla="*/ 2429593 h 2445495"/>
              <a:gd name="connsiteX4" fmla="*/ 24024 w 2059276"/>
              <a:gd name="connsiteY4" fmla="*/ 2445495 h 2445495"/>
              <a:gd name="connsiteX5" fmla="*/ 170 w 2059276"/>
              <a:gd name="connsiteY5" fmla="*/ 7951 h 244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9276" h="2445495">
                <a:moveTo>
                  <a:pt x="170" y="7951"/>
                </a:moveTo>
                <a:lnTo>
                  <a:pt x="923993" y="0"/>
                </a:lnTo>
                <a:lnTo>
                  <a:pt x="2059276" y="1214797"/>
                </a:lnTo>
                <a:lnTo>
                  <a:pt x="939896" y="2429593"/>
                </a:lnTo>
                <a:lnTo>
                  <a:pt x="24024" y="2445495"/>
                </a:lnTo>
                <a:cubicBezTo>
                  <a:pt x="26675" y="1632980"/>
                  <a:pt x="-2481" y="820466"/>
                  <a:pt x="170" y="7951"/>
                </a:cubicBezTo>
                <a:close/>
              </a:path>
            </a:pathLst>
          </a:custGeom>
          <a:solidFill>
            <a:srgbClr val="D2853D"/>
          </a:solidFill>
          <a:ln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Chevron 14"/>
          <p:cNvSpPr/>
          <p:nvPr/>
        </p:nvSpPr>
        <p:spPr>
          <a:xfrm>
            <a:off x="-34925" y="0"/>
            <a:ext cx="1366838" cy="5092700"/>
          </a:xfrm>
          <a:custGeom>
            <a:avLst/>
            <a:gdLst>
              <a:gd name="connsiteX0" fmla="*/ 0 w 1873250"/>
              <a:gd name="connsiteY0" fmla="*/ 0 h 5092030"/>
              <a:gd name="connsiteX1" fmla="*/ 505515 w 1873250"/>
              <a:gd name="connsiteY1" fmla="*/ 0 h 5092030"/>
              <a:gd name="connsiteX2" fmla="*/ 1873250 w 1873250"/>
              <a:gd name="connsiteY2" fmla="*/ 2546015 h 5092030"/>
              <a:gd name="connsiteX3" fmla="*/ 505515 w 1873250"/>
              <a:gd name="connsiteY3" fmla="*/ 5092030 h 5092030"/>
              <a:gd name="connsiteX4" fmla="*/ 0 w 1873250"/>
              <a:gd name="connsiteY4" fmla="*/ 5092030 h 5092030"/>
              <a:gd name="connsiteX5" fmla="*/ 1367735 w 1873250"/>
              <a:gd name="connsiteY5" fmla="*/ 2546015 h 5092030"/>
              <a:gd name="connsiteX6" fmla="*/ 0 w 1873250"/>
              <a:gd name="connsiteY6" fmla="*/ 0 h 5092030"/>
              <a:gd name="connsiteX0" fmla="*/ 0 w 1873250"/>
              <a:gd name="connsiteY0" fmla="*/ 0 h 5092030"/>
              <a:gd name="connsiteX1" fmla="*/ 505515 w 1873250"/>
              <a:gd name="connsiteY1" fmla="*/ 0 h 5092030"/>
              <a:gd name="connsiteX2" fmla="*/ 1873250 w 1873250"/>
              <a:gd name="connsiteY2" fmla="*/ 2546015 h 5092030"/>
              <a:gd name="connsiteX3" fmla="*/ 505515 w 1873250"/>
              <a:gd name="connsiteY3" fmla="*/ 5092030 h 5092030"/>
              <a:gd name="connsiteX4" fmla="*/ 0 w 1873250"/>
              <a:gd name="connsiteY4" fmla="*/ 5092030 h 5092030"/>
              <a:gd name="connsiteX5" fmla="*/ 1367735 w 1873250"/>
              <a:gd name="connsiteY5" fmla="*/ 2546015 h 5092030"/>
              <a:gd name="connsiteX6" fmla="*/ 511993 w 1873250"/>
              <a:gd name="connsiteY6" fmla="*/ 981075 h 5092030"/>
              <a:gd name="connsiteX7" fmla="*/ 0 w 1873250"/>
              <a:gd name="connsiteY7" fmla="*/ 0 h 5092030"/>
              <a:gd name="connsiteX0" fmla="*/ 511993 w 1873250"/>
              <a:gd name="connsiteY0" fmla="*/ 981075 h 5092030"/>
              <a:gd name="connsiteX1" fmla="*/ 505515 w 1873250"/>
              <a:gd name="connsiteY1" fmla="*/ 0 h 5092030"/>
              <a:gd name="connsiteX2" fmla="*/ 1873250 w 1873250"/>
              <a:gd name="connsiteY2" fmla="*/ 2546015 h 5092030"/>
              <a:gd name="connsiteX3" fmla="*/ 505515 w 1873250"/>
              <a:gd name="connsiteY3" fmla="*/ 5092030 h 5092030"/>
              <a:gd name="connsiteX4" fmla="*/ 0 w 1873250"/>
              <a:gd name="connsiteY4" fmla="*/ 5092030 h 5092030"/>
              <a:gd name="connsiteX5" fmla="*/ 1367735 w 1873250"/>
              <a:gd name="connsiteY5" fmla="*/ 2546015 h 5092030"/>
              <a:gd name="connsiteX6" fmla="*/ 511993 w 1873250"/>
              <a:gd name="connsiteY6" fmla="*/ 981075 h 5092030"/>
              <a:gd name="connsiteX0" fmla="*/ 511993 w 1873250"/>
              <a:gd name="connsiteY0" fmla="*/ 981075 h 5092030"/>
              <a:gd name="connsiteX1" fmla="*/ 505515 w 1873250"/>
              <a:gd name="connsiteY1" fmla="*/ 0 h 5092030"/>
              <a:gd name="connsiteX2" fmla="*/ 1873250 w 1873250"/>
              <a:gd name="connsiteY2" fmla="*/ 2546015 h 5092030"/>
              <a:gd name="connsiteX3" fmla="*/ 505515 w 1873250"/>
              <a:gd name="connsiteY3" fmla="*/ 5092030 h 5092030"/>
              <a:gd name="connsiteX4" fmla="*/ 0 w 1873250"/>
              <a:gd name="connsiteY4" fmla="*/ 5092030 h 5092030"/>
              <a:gd name="connsiteX5" fmla="*/ 533253 w 1873250"/>
              <a:gd name="connsiteY5" fmla="*/ 4096512 h 5092030"/>
              <a:gd name="connsiteX6" fmla="*/ 1367735 w 1873250"/>
              <a:gd name="connsiteY6" fmla="*/ 2546015 h 5092030"/>
              <a:gd name="connsiteX7" fmla="*/ 511993 w 1873250"/>
              <a:gd name="connsiteY7" fmla="*/ 981075 h 5092030"/>
              <a:gd name="connsiteX0" fmla="*/ 6478 w 1367735"/>
              <a:gd name="connsiteY0" fmla="*/ 981075 h 5092030"/>
              <a:gd name="connsiteX1" fmla="*/ 0 w 1367735"/>
              <a:gd name="connsiteY1" fmla="*/ 0 h 5092030"/>
              <a:gd name="connsiteX2" fmla="*/ 1367735 w 1367735"/>
              <a:gd name="connsiteY2" fmla="*/ 2546015 h 5092030"/>
              <a:gd name="connsiteX3" fmla="*/ 0 w 1367735"/>
              <a:gd name="connsiteY3" fmla="*/ 5092030 h 5092030"/>
              <a:gd name="connsiteX4" fmla="*/ 27738 w 1367735"/>
              <a:gd name="connsiteY4" fmla="*/ 4096512 h 5092030"/>
              <a:gd name="connsiteX5" fmla="*/ 862220 w 1367735"/>
              <a:gd name="connsiteY5" fmla="*/ 2546015 h 5092030"/>
              <a:gd name="connsiteX6" fmla="*/ 6478 w 1367735"/>
              <a:gd name="connsiteY6" fmla="*/ 981075 h 509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735" h="5092030">
                <a:moveTo>
                  <a:pt x="6478" y="981075"/>
                </a:moveTo>
                <a:cubicBezTo>
                  <a:pt x="4319" y="654050"/>
                  <a:pt x="2159" y="327025"/>
                  <a:pt x="0" y="0"/>
                </a:cubicBezTo>
                <a:lnTo>
                  <a:pt x="1367735" y="2546015"/>
                </a:lnTo>
                <a:lnTo>
                  <a:pt x="0" y="5092030"/>
                </a:lnTo>
                <a:lnTo>
                  <a:pt x="27738" y="4096512"/>
                </a:lnTo>
                <a:lnTo>
                  <a:pt x="862220" y="2546015"/>
                </a:lnTo>
                <a:lnTo>
                  <a:pt x="6478" y="98107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1835696" y="1822895"/>
            <a:ext cx="5760640" cy="1280716"/>
          </a:xfrm>
        </p:spPr>
        <p:txBody>
          <a:bodyPr>
            <a:normAutofit/>
          </a:bodyPr>
          <a:lstStyle>
            <a:lvl1pPr>
              <a:defRPr sz="4400" b="1" baseline="0">
                <a:solidFill>
                  <a:schemeClr val="bg1"/>
                </a:solidFill>
                <a:latin typeface="Roboto Black" pitchFamily="2" charset="0"/>
                <a:ea typeface="Roboto Black" pitchFamily="2" charset="0"/>
                <a:cs typeface="Roboto Black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788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71525"/>
          </a:xfrm>
          <a:prstGeom prst="rect">
            <a:avLst/>
          </a:prstGeom>
          <a:solidFill>
            <a:srgbClr val="89ABB3"/>
          </a:solidFill>
          <a:ln>
            <a:solidFill>
              <a:srgbClr val="89A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Chevron 4"/>
          <p:cNvSpPr/>
          <p:nvPr/>
        </p:nvSpPr>
        <p:spPr>
          <a:xfrm>
            <a:off x="323850" y="0"/>
            <a:ext cx="503238" cy="771525"/>
          </a:xfrm>
          <a:prstGeom prst="chevron">
            <a:avLst>
              <a:gd name="adj" fmla="val 6700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98513"/>
            <a:ext cx="395288" cy="436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Pentagone 10"/>
          <p:cNvSpPr/>
          <p:nvPr/>
        </p:nvSpPr>
        <p:spPr>
          <a:xfrm>
            <a:off x="-20638" y="-17463"/>
            <a:ext cx="685801" cy="793751"/>
          </a:xfrm>
          <a:custGeom>
            <a:avLst/>
            <a:gdLst>
              <a:gd name="connsiteX0" fmla="*/ 0 w 936104"/>
              <a:gd name="connsiteY0" fmla="*/ 0 h 771525"/>
              <a:gd name="connsiteX1" fmla="*/ 550342 w 936104"/>
              <a:gd name="connsiteY1" fmla="*/ 0 h 771525"/>
              <a:gd name="connsiteX2" fmla="*/ 936104 w 936104"/>
              <a:gd name="connsiteY2" fmla="*/ 385763 h 771525"/>
              <a:gd name="connsiteX3" fmla="*/ 550342 w 936104"/>
              <a:gd name="connsiteY3" fmla="*/ 771525 h 771525"/>
              <a:gd name="connsiteX4" fmla="*/ 0 w 936104"/>
              <a:gd name="connsiteY4" fmla="*/ 771525 h 771525"/>
              <a:gd name="connsiteX5" fmla="*/ 0 w 936104"/>
              <a:gd name="connsiteY5" fmla="*/ 0 h 771525"/>
              <a:gd name="connsiteX0" fmla="*/ 0 w 936104"/>
              <a:gd name="connsiteY0" fmla="*/ 0 h 783401"/>
              <a:gd name="connsiteX1" fmla="*/ 550342 w 936104"/>
              <a:gd name="connsiteY1" fmla="*/ 0 h 783401"/>
              <a:gd name="connsiteX2" fmla="*/ 936104 w 936104"/>
              <a:gd name="connsiteY2" fmla="*/ 385763 h 783401"/>
              <a:gd name="connsiteX3" fmla="*/ 568155 w 936104"/>
              <a:gd name="connsiteY3" fmla="*/ 783401 h 783401"/>
              <a:gd name="connsiteX4" fmla="*/ 0 w 936104"/>
              <a:gd name="connsiteY4" fmla="*/ 771525 h 783401"/>
              <a:gd name="connsiteX5" fmla="*/ 0 w 936104"/>
              <a:gd name="connsiteY5" fmla="*/ 0 h 783401"/>
              <a:gd name="connsiteX0" fmla="*/ 0 w 936104"/>
              <a:gd name="connsiteY0" fmla="*/ 11876 h 795277"/>
              <a:gd name="connsiteX1" fmla="*/ 568155 w 936104"/>
              <a:gd name="connsiteY1" fmla="*/ 0 h 795277"/>
              <a:gd name="connsiteX2" fmla="*/ 936104 w 936104"/>
              <a:gd name="connsiteY2" fmla="*/ 397639 h 795277"/>
              <a:gd name="connsiteX3" fmla="*/ 568155 w 936104"/>
              <a:gd name="connsiteY3" fmla="*/ 795277 h 795277"/>
              <a:gd name="connsiteX4" fmla="*/ 0 w 936104"/>
              <a:gd name="connsiteY4" fmla="*/ 783401 h 795277"/>
              <a:gd name="connsiteX5" fmla="*/ 0 w 936104"/>
              <a:gd name="connsiteY5" fmla="*/ 11876 h 795277"/>
              <a:gd name="connsiteX0" fmla="*/ 0 w 936104"/>
              <a:gd name="connsiteY0" fmla="*/ 11876 h 795277"/>
              <a:gd name="connsiteX1" fmla="*/ 568155 w 936104"/>
              <a:gd name="connsiteY1" fmla="*/ 0 h 795277"/>
              <a:gd name="connsiteX2" fmla="*/ 936104 w 936104"/>
              <a:gd name="connsiteY2" fmla="*/ 397639 h 795277"/>
              <a:gd name="connsiteX3" fmla="*/ 568155 w 936104"/>
              <a:gd name="connsiteY3" fmla="*/ 795277 h 795277"/>
              <a:gd name="connsiteX4" fmla="*/ 261257 w 936104"/>
              <a:gd name="connsiteY4" fmla="*/ 795276 h 795277"/>
              <a:gd name="connsiteX5" fmla="*/ 0 w 936104"/>
              <a:gd name="connsiteY5" fmla="*/ 11876 h 795277"/>
              <a:gd name="connsiteX0" fmla="*/ 0 w 686722"/>
              <a:gd name="connsiteY0" fmla="*/ 0 h 795277"/>
              <a:gd name="connsiteX1" fmla="*/ 318773 w 686722"/>
              <a:gd name="connsiteY1" fmla="*/ 0 h 795277"/>
              <a:gd name="connsiteX2" fmla="*/ 686722 w 686722"/>
              <a:gd name="connsiteY2" fmla="*/ 397639 h 795277"/>
              <a:gd name="connsiteX3" fmla="*/ 318773 w 686722"/>
              <a:gd name="connsiteY3" fmla="*/ 795277 h 795277"/>
              <a:gd name="connsiteX4" fmla="*/ 11875 w 686722"/>
              <a:gd name="connsiteY4" fmla="*/ 795276 h 795277"/>
              <a:gd name="connsiteX5" fmla="*/ 0 w 686722"/>
              <a:gd name="connsiteY5" fmla="*/ 0 h 79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722" h="795277">
                <a:moveTo>
                  <a:pt x="0" y="0"/>
                </a:moveTo>
                <a:lnTo>
                  <a:pt x="318773" y="0"/>
                </a:lnTo>
                <a:lnTo>
                  <a:pt x="686722" y="397639"/>
                </a:lnTo>
                <a:lnTo>
                  <a:pt x="318773" y="795277"/>
                </a:lnTo>
                <a:lnTo>
                  <a:pt x="11875" y="795276"/>
                </a:lnTo>
                <a:lnTo>
                  <a:pt x="0" y="0"/>
                </a:lnTo>
                <a:close/>
              </a:path>
            </a:pathLst>
          </a:custGeom>
          <a:solidFill>
            <a:srgbClr val="D2853D"/>
          </a:solidFill>
          <a:ln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971600" y="102991"/>
            <a:ext cx="7715200" cy="565571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000" b="1">
                <a:solidFill>
                  <a:schemeClr val="tx2">
                    <a:lumMod val="90000"/>
                    <a:lumOff val="1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  <a:lvl2pPr>
              <a:defRPr sz="1800">
                <a:solidFill>
                  <a:schemeClr val="tx2">
                    <a:lumMod val="90000"/>
                    <a:lumOff val="1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2pPr>
            <a:lvl3pPr marL="1143000" indent="-228600">
              <a:buFontTx/>
              <a:buBlip>
                <a:blip r:embed="rId3"/>
              </a:buBlip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</a:defRPr>
            </a:lvl3pPr>
            <a:lvl4pPr>
              <a:defRPr sz="1600" baseline="0">
                <a:solidFill>
                  <a:schemeClr val="tx2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4DB57-5E90-49EC-B26A-D7BF3771E647}" type="datetime1">
              <a:rPr lang="fr-FR"/>
              <a:pPr>
                <a:defRPr/>
              </a:pPr>
              <a:t>30/09/2021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2588" y="4776788"/>
            <a:ext cx="2133600" cy="274637"/>
          </a:xfrm>
        </p:spPr>
        <p:txBody>
          <a:bodyPr/>
          <a:lstStyle>
            <a:lvl1pPr>
              <a:defRPr b="1">
                <a:solidFill>
                  <a:srgbClr val="D2853D"/>
                </a:solidFill>
              </a:defRPr>
            </a:lvl1pPr>
          </a:lstStyle>
          <a:p>
            <a:pPr>
              <a:defRPr/>
            </a:pPr>
            <a:fld id="{73AC4AAD-0306-478B-9209-DB8791A9423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729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9ABB3"/>
          </a:solidFill>
          <a:ln>
            <a:solidFill>
              <a:srgbClr val="89A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" name="Picture 2" descr="C:\Users\llego920\AppData\Local\Temp\help.png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563688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403350" y="2063750"/>
            <a:ext cx="5297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6000" dirty="0">
                <a:solidFill>
                  <a:schemeClr val="bg1"/>
                </a:solidFill>
                <a:latin typeface="Roboto Black" pitchFamily="2" charset="0"/>
              </a:rPr>
              <a:t>Des questions </a:t>
            </a:r>
          </a:p>
        </p:txBody>
      </p:sp>
    </p:spTree>
    <p:extLst>
      <p:ext uri="{BB962C8B-B14F-4D97-AF65-F5344CB8AC3E}">
        <p14:creationId xmlns:p14="http://schemas.microsoft.com/office/powerpoint/2010/main" val="142720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rci de votre atten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427288"/>
          </a:xfrm>
          <a:prstGeom prst="rect">
            <a:avLst/>
          </a:prstGeom>
          <a:solidFill>
            <a:srgbClr val="89ABB3"/>
          </a:solidFill>
          <a:ln>
            <a:solidFill>
              <a:srgbClr val="89A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Chevron 5"/>
          <p:cNvSpPr/>
          <p:nvPr/>
        </p:nvSpPr>
        <p:spPr>
          <a:xfrm>
            <a:off x="742950" y="0"/>
            <a:ext cx="1584325" cy="2427288"/>
          </a:xfrm>
          <a:prstGeom prst="chevron">
            <a:avLst>
              <a:gd name="adj" fmla="val 7326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908175" y="1706563"/>
            <a:ext cx="5327650" cy="1441450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371975"/>
            <a:ext cx="132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entagone 8"/>
          <p:cNvSpPr/>
          <p:nvPr/>
        </p:nvSpPr>
        <p:spPr>
          <a:xfrm>
            <a:off x="-36513" y="0"/>
            <a:ext cx="1914526" cy="2443163"/>
          </a:xfrm>
          <a:custGeom>
            <a:avLst/>
            <a:gdLst>
              <a:gd name="connsiteX0" fmla="*/ 0 w 2520280"/>
              <a:gd name="connsiteY0" fmla="*/ 0 h 2016125"/>
              <a:gd name="connsiteX1" fmla="*/ 1512218 w 2520280"/>
              <a:gd name="connsiteY1" fmla="*/ 0 h 2016125"/>
              <a:gd name="connsiteX2" fmla="*/ 2520280 w 2520280"/>
              <a:gd name="connsiteY2" fmla="*/ 1008063 h 2016125"/>
              <a:gd name="connsiteX3" fmla="*/ 1512218 w 2520280"/>
              <a:gd name="connsiteY3" fmla="*/ 2016125 h 2016125"/>
              <a:gd name="connsiteX4" fmla="*/ 0 w 2520280"/>
              <a:gd name="connsiteY4" fmla="*/ 2016125 h 2016125"/>
              <a:gd name="connsiteX5" fmla="*/ 0 w 2520280"/>
              <a:gd name="connsiteY5" fmla="*/ 0 h 2016125"/>
              <a:gd name="connsiteX0" fmla="*/ 0 w 2647501"/>
              <a:gd name="connsiteY0" fmla="*/ 0 h 2016125"/>
              <a:gd name="connsiteX1" fmla="*/ 1512218 w 2647501"/>
              <a:gd name="connsiteY1" fmla="*/ 0 h 2016125"/>
              <a:gd name="connsiteX2" fmla="*/ 2647501 w 2647501"/>
              <a:gd name="connsiteY2" fmla="*/ 1214797 h 2016125"/>
              <a:gd name="connsiteX3" fmla="*/ 1512218 w 2647501"/>
              <a:gd name="connsiteY3" fmla="*/ 2016125 h 2016125"/>
              <a:gd name="connsiteX4" fmla="*/ 0 w 2647501"/>
              <a:gd name="connsiteY4" fmla="*/ 2016125 h 2016125"/>
              <a:gd name="connsiteX5" fmla="*/ 0 w 2647501"/>
              <a:gd name="connsiteY5" fmla="*/ 0 h 2016125"/>
              <a:gd name="connsiteX0" fmla="*/ 0 w 2647501"/>
              <a:gd name="connsiteY0" fmla="*/ 0 h 2421642"/>
              <a:gd name="connsiteX1" fmla="*/ 1512218 w 2647501"/>
              <a:gd name="connsiteY1" fmla="*/ 0 h 2421642"/>
              <a:gd name="connsiteX2" fmla="*/ 2647501 w 2647501"/>
              <a:gd name="connsiteY2" fmla="*/ 1214797 h 2421642"/>
              <a:gd name="connsiteX3" fmla="*/ 1512218 w 2647501"/>
              <a:gd name="connsiteY3" fmla="*/ 2421642 h 2421642"/>
              <a:gd name="connsiteX4" fmla="*/ 0 w 2647501"/>
              <a:gd name="connsiteY4" fmla="*/ 2016125 h 2421642"/>
              <a:gd name="connsiteX5" fmla="*/ 0 w 2647501"/>
              <a:gd name="connsiteY5" fmla="*/ 0 h 2421642"/>
              <a:gd name="connsiteX0" fmla="*/ 7952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20170 w 2655453"/>
              <a:gd name="connsiteY3" fmla="*/ 2421642 h 2437544"/>
              <a:gd name="connsiteX4" fmla="*/ 0 w 2655453"/>
              <a:gd name="connsiteY4" fmla="*/ 2437544 h 2437544"/>
              <a:gd name="connsiteX5" fmla="*/ 7952 w 2655453"/>
              <a:gd name="connsiteY5" fmla="*/ 0 h 2437544"/>
              <a:gd name="connsiteX0" fmla="*/ 7952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36073 w 2655453"/>
              <a:gd name="connsiteY3" fmla="*/ 2429593 h 2437544"/>
              <a:gd name="connsiteX4" fmla="*/ 0 w 2655453"/>
              <a:gd name="connsiteY4" fmla="*/ 2437544 h 2437544"/>
              <a:gd name="connsiteX5" fmla="*/ 7952 w 2655453"/>
              <a:gd name="connsiteY5" fmla="*/ 0 h 2437544"/>
              <a:gd name="connsiteX0" fmla="*/ 675861 w 2655453"/>
              <a:gd name="connsiteY0" fmla="*/ 0 h 2437544"/>
              <a:gd name="connsiteX1" fmla="*/ 1520170 w 2655453"/>
              <a:gd name="connsiteY1" fmla="*/ 0 h 2437544"/>
              <a:gd name="connsiteX2" fmla="*/ 2655453 w 2655453"/>
              <a:gd name="connsiteY2" fmla="*/ 1214797 h 2437544"/>
              <a:gd name="connsiteX3" fmla="*/ 1536073 w 2655453"/>
              <a:gd name="connsiteY3" fmla="*/ 2429593 h 2437544"/>
              <a:gd name="connsiteX4" fmla="*/ 0 w 2655453"/>
              <a:gd name="connsiteY4" fmla="*/ 2437544 h 2437544"/>
              <a:gd name="connsiteX5" fmla="*/ 675861 w 2655453"/>
              <a:gd name="connsiteY5" fmla="*/ 0 h 2437544"/>
              <a:gd name="connsiteX0" fmla="*/ 55660 w 2035252"/>
              <a:gd name="connsiteY0" fmla="*/ 0 h 2445495"/>
              <a:gd name="connsiteX1" fmla="*/ 899969 w 2035252"/>
              <a:gd name="connsiteY1" fmla="*/ 0 h 2445495"/>
              <a:gd name="connsiteX2" fmla="*/ 2035252 w 2035252"/>
              <a:gd name="connsiteY2" fmla="*/ 1214797 h 2445495"/>
              <a:gd name="connsiteX3" fmla="*/ 915872 w 2035252"/>
              <a:gd name="connsiteY3" fmla="*/ 2429593 h 2445495"/>
              <a:gd name="connsiteX4" fmla="*/ 0 w 2035252"/>
              <a:gd name="connsiteY4" fmla="*/ 2445495 h 2445495"/>
              <a:gd name="connsiteX5" fmla="*/ 55660 w 2035252"/>
              <a:gd name="connsiteY5" fmla="*/ 0 h 2445495"/>
              <a:gd name="connsiteX0" fmla="*/ 352 w 2043555"/>
              <a:gd name="connsiteY0" fmla="*/ 0 h 2461398"/>
              <a:gd name="connsiteX1" fmla="*/ 908272 w 2043555"/>
              <a:gd name="connsiteY1" fmla="*/ 15903 h 2461398"/>
              <a:gd name="connsiteX2" fmla="*/ 2043555 w 2043555"/>
              <a:gd name="connsiteY2" fmla="*/ 1230700 h 2461398"/>
              <a:gd name="connsiteX3" fmla="*/ 924175 w 2043555"/>
              <a:gd name="connsiteY3" fmla="*/ 2445496 h 2461398"/>
              <a:gd name="connsiteX4" fmla="*/ 8303 w 2043555"/>
              <a:gd name="connsiteY4" fmla="*/ 2461398 h 2461398"/>
              <a:gd name="connsiteX5" fmla="*/ 352 w 2043555"/>
              <a:gd name="connsiteY5" fmla="*/ 0 h 2461398"/>
              <a:gd name="connsiteX0" fmla="*/ 170 w 2059276"/>
              <a:gd name="connsiteY0" fmla="*/ 7951 h 2445495"/>
              <a:gd name="connsiteX1" fmla="*/ 923993 w 2059276"/>
              <a:gd name="connsiteY1" fmla="*/ 0 h 2445495"/>
              <a:gd name="connsiteX2" fmla="*/ 2059276 w 2059276"/>
              <a:gd name="connsiteY2" fmla="*/ 1214797 h 2445495"/>
              <a:gd name="connsiteX3" fmla="*/ 939896 w 2059276"/>
              <a:gd name="connsiteY3" fmla="*/ 2429593 h 2445495"/>
              <a:gd name="connsiteX4" fmla="*/ 24024 w 2059276"/>
              <a:gd name="connsiteY4" fmla="*/ 2445495 h 2445495"/>
              <a:gd name="connsiteX5" fmla="*/ 170 w 2059276"/>
              <a:gd name="connsiteY5" fmla="*/ 7951 h 2445495"/>
              <a:gd name="connsiteX0" fmla="*/ 170 w 2059276"/>
              <a:gd name="connsiteY0" fmla="*/ 7951 h 2445495"/>
              <a:gd name="connsiteX1" fmla="*/ 923993 w 2059276"/>
              <a:gd name="connsiteY1" fmla="*/ 0 h 2445495"/>
              <a:gd name="connsiteX2" fmla="*/ 2059276 w 2059276"/>
              <a:gd name="connsiteY2" fmla="*/ 1214797 h 2445495"/>
              <a:gd name="connsiteX3" fmla="*/ 939896 w 2059276"/>
              <a:gd name="connsiteY3" fmla="*/ 2429593 h 2445495"/>
              <a:gd name="connsiteX4" fmla="*/ 173237 w 2059276"/>
              <a:gd name="connsiteY4" fmla="*/ 2444022 h 2445495"/>
              <a:gd name="connsiteX5" fmla="*/ 24024 w 2059276"/>
              <a:gd name="connsiteY5" fmla="*/ 2445495 h 2445495"/>
              <a:gd name="connsiteX6" fmla="*/ 170 w 2059276"/>
              <a:gd name="connsiteY6" fmla="*/ 7951 h 2445495"/>
              <a:gd name="connsiteX0" fmla="*/ 170 w 2059276"/>
              <a:gd name="connsiteY0" fmla="*/ 7951 h 2445495"/>
              <a:gd name="connsiteX1" fmla="*/ 143972 w 2059276"/>
              <a:gd name="connsiteY1" fmla="*/ 0 h 2445495"/>
              <a:gd name="connsiteX2" fmla="*/ 923993 w 2059276"/>
              <a:gd name="connsiteY2" fmla="*/ 0 h 2445495"/>
              <a:gd name="connsiteX3" fmla="*/ 2059276 w 2059276"/>
              <a:gd name="connsiteY3" fmla="*/ 1214797 h 2445495"/>
              <a:gd name="connsiteX4" fmla="*/ 939896 w 2059276"/>
              <a:gd name="connsiteY4" fmla="*/ 2429593 h 2445495"/>
              <a:gd name="connsiteX5" fmla="*/ 173237 w 2059276"/>
              <a:gd name="connsiteY5" fmla="*/ 2444022 h 2445495"/>
              <a:gd name="connsiteX6" fmla="*/ 24024 w 2059276"/>
              <a:gd name="connsiteY6" fmla="*/ 2445495 h 2445495"/>
              <a:gd name="connsiteX7" fmla="*/ 170 w 2059276"/>
              <a:gd name="connsiteY7" fmla="*/ 7951 h 2445495"/>
              <a:gd name="connsiteX0" fmla="*/ 4597 w 2039849"/>
              <a:gd name="connsiteY0" fmla="*/ 2445495 h 2445495"/>
              <a:gd name="connsiteX1" fmla="*/ 124545 w 2039849"/>
              <a:gd name="connsiteY1" fmla="*/ 0 h 2445495"/>
              <a:gd name="connsiteX2" fmla="*/ 904566 w 2039849"/>
              <a:gd name="connsiteY2" fmla="*/ 0 h 2445495"/>
              <a:gd name="connsiteX3" fmla="*/ 2039849 w 2039849"/>
              <a:gd name="connsiteY3" fmla="*/ 1214797 h 2445495"/>
              <a:gd name="connsiteX4" fmla="*/ 920469 w 2039849"/>
              <a:gd name="connsiteY4" fmla="*/ 2429593 h 2445495"/>
              <a:gd name="connsiteX5" fmla="*/ 153810 w 2039849"/>
              <a:gd name="connsiteY5" fmla="*/ 2444022 h 2445495"/>
              <a:gd name="connsiteX6" fmla="*/ 4597 w 2039849"/>
              <a:gd name="connsiteY6" fmla="*/ 2445495 h 2445495"/>
              <a:gd name="connsiteX0" fmla="*/ 29265 w 1915304"/>
              <a:gd name="connsiteY0" fmla="*/ 2444022 h 2444022"/>
              <a:gd name="connsiteX1" fmla="*/ 0 w 1915304"/>
              <a:gd name="connsiteY1" fmla="*/ 0 h 2444022"/>
              <a:gd name="connsiteX2" fmla="*/ 780021 w 1915304"/>
              <a:gd name="connsiteY2" fmla="*/ 0 h 2444022"/>
              <a:gd name="connsiteX3" fmla="*/ 1915304 w 1915304"/>
              <a:gd name="connsiteY3" fmla="*/ 1214797 h 2444022"/>
              <a:gd name="connsiteX4" fmla="*/ 795924 w 1915304"/>
              <a:gd name="connsiteY4" fmla="*/ 2429593 h 2444022"/>
              <a:gd name="connsiteX5" fmla="*/ 29265 w 1915304"/>
              <a:gd name="connsiteY5" fmla="*/ 2444022 h 244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5304" h="2444022">
                <a:moveTo>
                  <a:pt x="29265" y="2444022"/>
                </a:moveTo>
                <a:lnTo>
                  <a:pt x="0" y="0"/>
                </a:lnTo>
                <a:lnTo>
                  <a:pt x="780021" y="0"/>
                </a:lnTo>
                <a:lnTo>
                  <a:pt x="1915304" y="1214797"/>
                </a:lnTo>
                <a:lnTo>
                  <a:pt x="795924" y="2429593"/>
                </a:lnTo>
                <a:lnTo>
                  <a:pt x="29265" y="2444022"/>
                </a:lnTo>
                <a:close/>
              </a:path>
            </a:pathLst>
          </a:custGeom>
          <a:solidFill>
            <a:srgbClr val="D2853D"/>
          </a:solidFill>
          <a:ln>
            <a:solidFill>
              <a:srgbClr val="D28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428875" y="1865313"/>
            <a:ext cx="4278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2800" b="1" dirty="0">
                <a:latin typeface="Roboto Black" pitchFamily="2" charset="0"/>
              </a:rPr>
              <a:t>Merci de votre attention !</a:t>
            </a:r>
          </a:p>
        </p:txBody>
      </p:sp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179388" y="3324225"/>
            <a:ext cx="1076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1400" b="1" dirty="0">
                <a:solidFill>
                  <a:srgbClr val="3F3F3F"/>
                </a:solidFill>
                <a:latin typeface="Roboto" pitchFamily="2" charset="0"/>
              </a:rPr>
              <a:t>Contacts</a:t>
            </a:r>
            <a:r>
              <a:rPr lang="fr-FR" b="1" dirty="0">
                <a:solidFill>
                  <a:srgbClr val="3F3F3F"/>
                </a:solidFill>
              </a:rPr>
              <a:t> : </a:t>
            </a:r>
          </a:p>
        </p:txBody>
      </p:sp>
      <p:sp>
        <p:nvSpPr>
          <p:cNvPr id="39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251520" y="4443958"/>
            <a:ext cx="5400600" cy="288032"/>
          </a:xfrm>
        </p:spPr>
        <p:txBody>
          <a:bodyPr anchor="ctr"/>
          <a:lstStyle>
            <a:lvl1pPr marL="0" indent="0" algn="l">
              <a:buNone/>
              <a:defRPr lang="fr-FR" sz="1100" b="1" kern="1200" baseline="0" dirty="0">
                <a:solidFill>
                  <a:srgbClr val="156D88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251520" y="4083943"/>
            <a:ext cx="5400600" cy="288032"/>
          </a:xfrm>
        </p:spPr>
        <p:txBody>
          <a:bodyPr anchor="ctr"/>
          <a:lstStyle>
            <a:lvl1pPr marL="0" indent="0" algn="l">
              <a:buNone/>
              <a:defRPr lang="fr-FR" sz="1100" b="1" kern="1200" baseline="0" dirty="0">
                <a:solidFill>
                  <a:srgbClr val="156D88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251520" y="3723878"/>
            <a:ext cx="5400600" cy="288032"/>
          </a:xfrm>
        </p:spPr>
        <p:txBody>
          <a:bodyPr anchor="ctr"/>
          <a:lstStyle>
            <a:lvl1pPr marL="0" indent="0" algn="l">
              <a:buNone/>
              <a:defRPr lang="fr-FR" sz="1100" b="1" kern="1200" baseline="0" dirty="0">
                <a:solidFill>
                  <a:srgbClr val="156D88"/>
                </a:solidFill>
                <a:latin typeface="Roboto" pitchFamily="2" charset="0"/>
                <a:ea typeface="Roboto" pitchFamily="2" charset="0"/>
                <a:cs typeface="Roboto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1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732588" y="4776788"/>
            <a:ext cx="2133600" cy="274637"/>
          </a:xfrm>
        </p:spPr>
        <p:txBody>
          <a:bodyPr/>
          <a:lstStyle>
            <a:lvl1pPr>
              <a:defRPr b="1">
                <a:solidFill>
                  <a:srgbClr val="D2853D"/>
                </a:solidFill>
              </a:defRPr>
            </a:lvl1pPr>
          </a:lstStyle>
          <a:p>
            <a:pPr>
              <a:defRPr/>
            </a:pPr>
            <a:fld id="{B4D5E70B-A73D-49FE-92F5-77FF2B3878A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922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53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89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v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39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13A1C9-E9F1-40C5-BF26-8A827FE564C2}" type="datetime1">
              <a:rPr lang="fr-FR"/>
              <a:pPr>
                <a:defRPr/>
              </a:pPr>
              <a:t>30/09/2021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3DE580-D0CA-4234-8CC2-21DE9324677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Roboto Black" pitchFamily="2" charset="0"/>
          <a:ea typeface="Roboto Black" pitchFamily="2" charset="0"/>
          <a:cs typeface="Roboto Black" pitchFamily="2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boto Black" pitchFamily="2" charset="0"/>
          <a:ea typeface="Roboto Black" pitchFamily="2" charset="0"/>
          <a:cs typeface="Roboto Black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boto Black" pitchFamily="2" charset="0"/>
          <a:ea typeface="Roboto Black" pitchFamily="2" charset="0"/>
          <a:cs typeface="Roboto Black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boto Black" pitchFamily="2" charset="0"/>
          <a:ea typeface="Roboto Black" pitchFamily="2" charset="0"/>
          <a:cs typeface="Roboto Black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Roboto Black" pitchFamily="2" charset="0"/>
          <a:ea typeface="Roboto Black" pitchFamily="2" charset="0"/>
          <a:cs typeface="Roboto Black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3F3F3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F3F3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F3F3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F3F3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F3F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nm4sw.axshare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zkqd1b.axshare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821ab2.axshar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1qutnp.axshar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6jm2fz.axshare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snxyn.axshare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10" Type="http://schemas.openxmlformats.org/officeDocument/2006/relationships/image" Target="../media/image20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2dqpmV5ww2I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CBBDA1AB-C215-400B-8A42-1B838C2C6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3725" y="1394725"/>
            <a:ext cx="5416550" cy="136815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br>
              <a:rPr lang="fr-FR" dirty="0">
                <a:solidFill>
                  <a:schemeClr val="accent1">
                    <a:lumMod val="75000"/>
                  </a:schemeClr>
                </a:solidFill>
                <a:latin typeface="Roboto Black"/>
                <a:ea typeface="Roboto Black"/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Roboto Black"/>
                <a:ea typeface="Roboto Black"/>
              </a:rPr>
              <a:t>Connexion à la personne 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200" dirty="0">
                <a:solidFill>
                  <a:schemeClr val="accent1">
                    <a:lumMod val="75000"/>
                  </a:schemeClr>
                </a:solidFill>
                <a:latin typeface="Roboto Black"/>
                <a:ea typeface="Roboto Black"/>
              </a:rPr>
              <a:t>Support à destination des partenaires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396BF9-DDE7-4315-B759-6AA477D992CC}"/>
              </a:ext>
            </a:extLst>
          </p:cNvPr>
          <p:cNvSpPr/>
          <p:nvPr/>
        </p:nvSpPr>
        <p:spPr>
          <a:xfrm>
            <a:off x="1259632" y="4059978"/>
            <a:ext cx="6543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Ce support présente les évolutions liées au caf.fr, à l’appli mobile, utiles aux agents en posture d’accompagnement du public.</a:t>
            </a:r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E4F3EC-444D-4446-BEFC-04703320B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91826"/>
            <a:ext cx="159978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B8BD1-720E-4503-9E39-B83AB3B9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Roboto"/>
                <a:ea typeface="Roboto"/>
              </a:rPr>
              <a:t>Maquettes dynamiques pour visualiser les parcours usagers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A27E2B-570A-417D-A461-F52CA13E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88D96-E650-403E-9790-E110DBC1E035}" type="slidenum">
              <a:rPr lang="fr-FR" altLang="fr-FR"/>
              <a:pPr>
                <a:defRPr/>
              </a:pPr>
              <a:t>10</a:t>
            </a:fld>
            <a:endParaRPr lang="fr-FR" alt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65F45DB-2BAB-45FD-950E-D009BD57F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45010"/>
            <a:ext cx="778986" cy="119444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AD38412-CE9B-4F7E-9574-4B8611D2FCB2}"/>
              </a:ext>
            </a:extLst>
          </p:cNvPr>
          <p:cNvSpPr/>
          <p:nvPr/>
        </p:nvSpPr>
        <p:spPr>
          <a:xfrm>
            <a:off x="1110391" y="2759100"/>
            <a:ext cx="1365499" cy="229221"/>
          </a:xfrm>
          <a:prstGeom prst="rect">
            <a:avLst/>
          </a:prstGeom>
          <a:solidFill>
            <a:srgbClr val="DF4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Allocataire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EE90CF-B075-4979-A966-1970AB3985C5}"/>
              </a:ext>
            </a:extLst>
          </p:cNvPr>
          <p:cNvSpPr/>
          <p:nvPr/>
        </p:nvSpPr>
        <p:spPr>
          <a:xfrm>
            <a:off x="107504" y="3359457"/>
            <a:ext cx="3744416" cy="1026767"/>
          </a:xfrm>
          <a:prstGeom prst="rect">
            <a:avLst/>
          </a:prstGeom>
          <a:solidFill>
            <a:srgbClr val="DF4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alibri"/>
                <a:ea typeface="Roboto"/>
                <a:cs typeface="Calibri"/>
              </a:rPr>
              <a:t>Le parcours de l’allocataire sur le nouveau module de connexion :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Calibri"/>
                <a:ea typeface="Roboto"/>
                <a:cs typeface="Calibri"/>
              </a:rPr>
              <a:t> </a:t>
            </a:r>
            <a:r>
              <a:rPr lang="fr-FR" sz="1600" b="1" dirty="0">
                <a:solidFill>
                  <a:schemeClr val="bg1"/>
                </a:solidFill>
                <a:latin typeface="Calibri"/>
                <a:ea typeface="Roboto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fr-FR" sz="1600" b="1" dirty="0" err="1">
                <a:solidFill>
                  <a:schemeClr val="bg1"/>
                </a:solidFill>
                <a:latin typeface="Calibri"/>
                <a:ea typeface="Roboto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anm4sw.axshare.com</a:t>
            </a:r>
            <a:r>
              <a:rPr lang="fr-FR" sz="1600" b="1" dirty="0">
                <a:solidFill>
                  <a:schemeClr val="bg1"/>
                </a:solidFill>
                <a:latin typeface="Calibri"/>
                <a:ea typeface="Roboto"/>
                <a:cs typeface="Calibri"/>
              </a:rPr>
              <a:t> </a:t>
            </a:r>
            <a:endParaRPr lang="fr-FR" sz="1600" b="1" dirty="0">
              <a:solidFill>
                <a:schemeClr val="bg1"/>
              </a:solidFill>
              <a:latin typeface="Calibri"/>
              <a:ea typeface="Roboto"/>
            </a:endParaRPr>
          </a:p>
        </p:txBody>
      </p:sp>
      <p:sp>
        <p:nvSpPr>
          <p:cNvPr id="32" name="Flèche : bas 31">
            <a:extLst>
              <a:ext uri="{FF2B5EF4-FFF2-40B4-BE49-F238E27FC236}">
                <a16:creationId xmlns:a16="http://schemas.microsoft.com/office/drawing/2014/main" id="{668D8841-3B6C-44D4-BEAC-4750EECCBBE1}"/>
              </a:ext>
            </a:extLst>
          </p:cNvPr>
          <p:cNvSpPr/>
          <p:nvPr/>
        </p:nvSpPr>
        <p:spPr>
          <a:xfrm>
            <a:off x="1783119" y="3049467"/>
            <a:ext cx="134439" cy="229221"/>
          </a:xfrm>
          <a:prstGeom prst="downArrow">
            <a:avLst/>
          </a:prstGeom>
          <a:solidFill>
            <a:srgbClr val="DF4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59067BE2-0C67-485C-A6E2-D95884FC8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302" y="1405002"/>
            <a:ext cx="778986" cy="119444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B4009CF-8D1E-4426-A399-79D1B766DBF6}"/>
              </a:ext>
            </a:extLst>
          </p:cNvPr>
          <p:cNvSpPr/>
          <p:nvPr/>
        </p:nvSpPr>
        <p:spPr>
          <a:xfrm>
            <a:off x="5979045" y="2741291"/>
            <a:ext cx="1365499" cy="254627"/>
          </a:xfrm>
          <a:prstGeom prst="rect">
            <a:avLst/>
          </a:prstGeom>
          <a:solidFill>
            <a:srgbClr val="E88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/>
              <a:t>Allocataire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D0CA8BF-D830-4C96-BA31-44A9B3A7C592}"/>
              </a:ext>
            </a:extLst>
          </p:cNvPr>
          <p:cNvSpPr/>
          <p:nvPr/>
        </p:nvSpPr>
        <p:spPr>
          <a:xfrm>
            <a:off x="5220072" y="3359457"/>
            <a:ext cx="3466728" cy="1026767"/>
          </a:xfrm>
          <a:prstGeom prst="rect">
            <a:avLst/>
          </a:prstGeom>
          <a:solidFill>
            <a:srgbClr val="E88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Calibri"/>
                <a:ea typeface="Roboto"/>
                <a:cs typeface="Calibri"/>
              </a:rPr>
              <a:t>Le parcours de l’allocataire lors d’une connexion via </a:t>
            </a:r>
            <a:r>
              <a:rPr lang="fr-FR" sz="1600" b="1" dirty="0" err="1">
                <a:solidFill>
                  <a:schemeClr val="bg1"/>
                </a:solidFill>
                <a:latin typeface="Calibri"/>
                <a:ea typeface="Roboto"/>
                <a:cs typeface="Calibri"/>
              </a:rPr>
              <a:t>FranceConnect</a:t>
            </a:r>
            <a:r>
              <a:rPr lang="fr-FR" sz="1600" b="1" dirty="0">
                <a:solidFill>
                  <a:schemeClr val="bg1"/>
                </a:solidFill>
                <a:latin typeface="Calibri"/>
                <a:ea typeface="Roboto"/>
                <a:cs typeface="Calibri"/>
              </a:rPr>
              <a:t>: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Calibri"/>
                <a:ea typeface="Roboto"/>
                <a:cs typeface="Calibri"/>
              </a:rPr>
              <a:t> </a:t>
            </a:r>
            <a:r>
              <a:rPr lang="fr-FR" sz="1600" b="1" dirty="0">
                <a:solidFill>
                  <a:schemeClr val="bg1"/>
                </a:solidFill>
                <a:latin typeface="Calibri"/>
                <a:ea typeface="Roboto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fr-FR" sz="1600" b="1" dirty="0" err="1">
                <a:solidFill>
                  <a:schemeClr val="bg1"/>
                </a:solidFill>
                <a:latin typeface="Calibri"/>
                <a:ea typeface="Roboto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zkqd1b.axshare.com</a:t>
            </a:r>
            <a:r>
              <a:rPr lang="fr-FR" sz="1600" b="1" dirty="0">
                <a:solidFill>
                  <a:schemeClr val="bg1"/>
                </a:solidFill>
                <a:latin typeface="Calibri"/>
                <a:ea typeface="Roboto"/>
                <a:cs typeface="Calibri"/>
              </a:rPr>
              <a:t> </a:t>
            </a:r>
            <a:endParaRPr lang="fr-FR" sz="1600" b="1" dirty="0">
              <a:solidFill>
                <a:schemeClr val="bg1"/>
              </a:solidFill>
              <a:latin typeface="Calibri"/>
              <a:ea typeface="Roboto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A6FBDC47-4BC6-4800-BF79-2DC4C59C5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386" y="1531656"/>
            <a:ext cx="1308189" cy="80126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270E9DCD-E3A6-425B-AB75-970ED78A8C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288" y="1671530"/>
            <a:ext cx="1877185" cy="661391"/>
          </a:xfrm>
          <a:prstGeom prst="rect">
            <a:avLst/>
          </a:prstGeom>
        </p:spPr>
      </p:pic>
      <p:sp>
        <p:nvSpPr>
          <p:cNvPr id="45" name="Flèche : bas 44">
            <a:extLst>
              <a:ext uri="{FF2B5EF4-FFF2-40B4-BE49-F238E27FC236}">
                <a16:creationId xmlns:a16="http://schemas.microsoft.com/office/drawing/2014/main" id="{307B0E61-2F7C-4506-9DB5-0DC34E796F81}"/>
              </a:ext>
            </a:extLst>
          </p:cNvPr>
          <p:cNvSpPr/>
          <p:nvPr/>
        </p:nvSpPr>
        <p:spPr>
          <a:xfrm>
            <a:off x="6598149" y="3049467"/>
            <a:ext cx="134439" cy="229221"/>
          </a:xfrm>
          <a:prstGeom prst="downArrow">
            <a:avLst/>
          </a:prstGeom>
          <a:solidFill>
            <a:srgbClr val="DF4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373916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B8BD1-720E-4503-9E39-B83AB3B9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Roboto"/>
                <a:ea typeface="Roboto"/>
              </a:rPr>
              <a:t>Maquettes dynamiques pour visualiser les parcours usagers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A27E2B-570A-417D-A461-F52CA13E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88D96-E650-403E-9790-E110DBC1E035}" type="slidenum">
              <a:rPr lang="fr-FR" altLang="fr-FR"/>
              <a:pPr>
                <a:defRPr/>
              </a:pPr>
              <a:t>11</a:t>
            </a:fld>
            <a:endParaRPr lang="fr-FR" alt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6142E3-3D25-415A-B619-EF14F19E3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39" y="851496"/>
            <a:ext cx="1036832" cy="16762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3484F4-6A81-451A-A58F-318F41740D29}"/>
              </a:ext>
            </a:extLst>
          </p:cNvPr>
          <p:cNvSpPr/>
          <p:nvPr/>
        </p:nvSpPr>
        <p:spPr>
          <a:xfrm>
            <a:off x="3286649" y="2427734"/>
            <a:ext cx="2365471" cy="565570"/>
          </a:xfrm>
          <a:prstGeom prst="rect">
            <a:avLst/>
          </a:prstGeom>
          <a:solidFill>
            <a:srgbClr val="464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Conjoint </a:t>
            </a:r>
            <a:r>
              <a:rPr lang="fr-FR" sz="1800" b="1" dirty="0">
                <a:solidFill>
                  <a:schemeClr val="bg1"/>
                </a:solidFill>
                <a:latin typeface="Calibri"/>
                <a:ea typeface="Roboto"/>
                <a:cs typeface="Calibri"/>
              </a:rPr>
              <a:t>avec mot de passe 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E9F30E-A54F-43EC-A5A5-8B1696E9EDD1}"/>
              </a:ext>
            </a:extLst>
          </p:cNvPr>
          <p:cNvSpPr/>
          <p:nvPr/>
        </p:nvSpPr>
        <p:spPr>
          <a:xfrm>
            <a:off x="1382256" y="3342874"/>
            <a:ext cx="6120679" cy="1098222"/>
          </a:xfrm>
          <a:prstGeom prst="rect">
            <a:avLst/>
          </a:prstGeom>
          <a:solidFill>
            <a:srgbClr val="464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Calibri"/>
                <a:ea typeface="Roboto"/>
                <a:cs typeface="Calibri"/>
              </a:rPr>
              <a:t>Le Parcours du conjoint avec mot de passe dossier sur le nouveau module de connexion :</a:t>
            </a:r>
          </a:p>
          <a:p>
            <a:pPr algn="ctr"/>
            <a:r>
              <a:rPr lang="fr-FR" sz="1800" b="1" dirty="0">
                <a:solidFill>
                  <a:schemeClr val="bg1"/>
                </a:solidFill>
                <a:latin typeface="Calibri"/>
                <a:ea typeface="Roboto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fr-FR" sz="1800" b="1" dirty="0" err="1">
                <a:solidFill>
                  <a:schemeClr val="bg1"/>
                </a:solidFill>
                <a:latin typeface="Calibri"/>
                <a:ea typeface="Roboto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821ab2.axshare.com</a:t>
            </a:r>
            <a:endParaRPr lang="fr-FR" sz="1800" b="1" dirty="0">
              <a:solidFill>
                <a:schemeClr val="bg1"/>
              </a:solidFill>
              <a:latin typeface="Calibri"/>
              <a:ea typeface="Roboto"/>
            </a:endParaRPr>
          </a:p>
          <a:p>
            <a:pPr algn="ctr"/>
            <a:endParaRPr lang="fr-FR" dirty="0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6ACAD95C-1486-42C5-9DAE-1A97A915238A}"/>
              </a:ext>
            </a:extLst>
          </p:cNvPr>
          <p:cNvSpPr/>
          <p:nvPr/>
        </p:nvSpPr>
        <p:spPr>
          <a:xfrm>
            <a:off x="4422355" y="3053478"/>
            <a:ext cx="134439" cy="229221"/>
          </a:xfrm>
          <a:prstGeom prst="downArrow">
            <a:avLst/>
          </a:prstGeom>
          <a:solidFill>
            <a:srgbClr val="474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275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1D061C-EE3E-4369-B40F-FD9ED985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Roboto"/>
                <a:ea typeface="Roboto"/>
              </a:rPr>
              <a:t>Maquettes dynamiques pour visualiser les parcours usagers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ACB169-9673-4036-8292-AA616A77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BC7A1EE-97CD-4D2A-8143-D15546116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774" y="917107"/>
            <a:ext cx="1036832" cy="15633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0CE160-28E8-48AE-8753-C6533989E969}"/>
              </a:ext>
            </a:extLst>
          </p:cNvPr>
          <p:cNvSpPr/>
          <p:nvPr/>
        </p:nvSpPr>
        <p:spPr>
          <a:xfrm>
            <a:off x="1059562" y="2557841"/>
            <a:ext cx="2387301" cy="481772"/>
          </a:xfrm>
          <a:prstGeom prst="rect">
            <a:avLst/>
          </a:prstGeom>
          <a:solidFill>
            <a:srgbClr val="464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Conjoint</a:t>
            </a:r>
            <a:r>
              <a:rPr lang="fr-FR" sz="1600" b="1" dirty="0">
                <a:solidFill>
                  <a:schemeClr val="bg1"/>
                </a:solidFill>
                <a:latin typeface="Calibri"/>
                <a:ea typeface="Roboto"/>
                <a:cs typeface="Calibri"/>
              </a:rPr>
              <a:t> </a:t>
            </a:r>
          </a:p>
          <a:p>
            <a:pPr algn="ctr"/>
            <a:r>
              <a:rPr lang="fr-FR" sz="1600" b="1" dirty="0">
                <a:solidFill>
                  <a:schemeClr val="bg1"/>
                </a:solidFill>
                <a:latin typeface="Calibri"/>
                <a:ea typeface="Roboto"/>
                <a:cs typeface="Calibri"/>
              </a:rPr>
              <a:t>sans mot de passe</a:t>
            </a:r>
            <a:endParaRPr lang="fr-FR" sz="16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ED0520-9D98-4A6E-A093-77F65A507A43}"/>
              </a:ext>
            </a:extLst>
          </p:cNvPr>
          <p:cNvSpPr/>
          <p:nvPr/>
        </p:nvSpPr>
        <p:spPr>
          <a:xfrm>
            <a:off x="1408351" y="3339629"/>
            <a:ext cx="6327298" cy="1245168"/>
          </a:xfrm>
          <a:prstGeom prst="rect">
            <a:avLst/>
          </a:prstGeom>
          <a:gradFill>
            <a:gsLst>
              <a:gs pos="29000">
                <a:srgbClr val="352B53"/>
              </a:gs>
              <a:gs pos="80000">
                <a:srgbClr val="F35B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r-FR" sz="1600" b="1" dirty="0">
                <a:solidFill>
                  <a:schemeClr val="bg1"/>
                </a:solidFill>
                <a:latin typeface="Calibri"/>
                <a:ea typeface="Roboto"/>
                <a:cs typeface="Calibri"/>
              </a:rPr>
              <a:t>Le Parcours du conjoint sans mot de passe </a:t>
            </a:r>
            <a:r>
              <a:rPr lang="fr-FR" sz="1600" b="1" dirty="0">
                <a:solidFill>
                  <a:schemeClr val="bg1"/>
                </a:solidFill>
                <a:latin typeface="Calibri"/>
                <a:ea typeface="Roboto"/>
              </a:rPr>
              <a:t>Les parcours de création de compte conjoint sans mot de passe dossier ou enfant / personne à charge : </a:t>
            </a:r>
            <a:endParaRPr lang="fr-FR" sz="1600" b="1" dirty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fr-FR" sz="16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https://1qutnp.axshare.com</a:t>
            </a:r>
            <a:endParaRPr lang="fr-FR" dirty="0"/>
          </a:p>
        </p:txBody>
      </p: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02C4BD18-BEED-43CD-8406-E2486EBF5FE6}"/>
              </a:ext>
            </a:extLst>
          </p:cNvPr>
          <p:cNvSpPr/>
          <p:nvPr/>
        </p:nvSpPr>
        <p:spPr>
          <a:xfrm rot="19109785">
            <a:off x="2108165" y="2999825"/>
            <a:ext cx="265533" cy="356898"/>
          </a:xfrm>
          <a:prstGeom prst="downArrow">
            <a:avLst/>
          </a:prstGeom>
          <a:solidFill>
            <a:srgbClr val="474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4797837-4490-492E-9CB1-2AE4DDE8F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395" y="942142"/>
            <a:ext cx="1201728" cy="14089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37933F-98AC-49DE-872B-33E8554F4874}"/>
              </a:ext>
            </a:extLst>
          </p:cNvPr>
          <p:cNvSpPr/>
          <p:nvPr/>
        </p:nvSpPr>
        <p:spPr>
          <a:xfrm>
            <a:off x="5845380" y="2481789"/>
            <a:ext cx="2239058" cy="481772"/>
          </a:xfrm>
          <a:prstGeom prst="rect">
            <a:avLst/>
          </a:prstGeom>
          <a:solidFill>
            <a:srgbClr val="F55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Enfant / Autre personne + 15 ans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D86ECE48-A5D6-4985-94EA-DBBD5ACBE969}"/>
              </a:ext>
            </a:extLst>
          </p:cNvPr>
          <p:cNvSpPr/>
          <p:nvPr/>
        </p:nvSpPr>
        <p:spPr>
          <a:xfrm rot="2279234">
            <a:off x="6520850" y="2971175"/>
            <a:ext cx="279959" cy="368755"/>
          </a:xfrm>
          <a:prstGeom prst="downArrow">
            <a:avLst/>
          </a:prstGeom>
          <a:solidFill>
            <a:srgbClr val="F55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562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9EE1A6-CAD6-4B43-8AB4-651B00AC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Roboto"/>
                <a:ea typeface="Roboto"/>
              </a:rPr>
              <a:t>Maquettes dynamiques pour visualiser les parcours usagers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A5BAA4-9D5E-4A91-B4D9-95CA6C5B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165A518-6FC2-4AFE-90A3-D93D6BDEB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313" y="818672"/>
            <a:ext cx="1781374" cy="15841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391433-5D0F-47D1-8AA0-E08FD2C7D020}"/>
              </a:ext>
            </a:extLst>
          </p:cNvPr>
          <p:cNvSpPr/>
          <p:nvPr/>
        </p:nvSpPr>
        <p:spPr>
          <a:xfrm>
            <a:off x="3203848" y="2487299"/>
            <a:ext cx="2736304" cy="36004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les primo demandeurs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7160E9-E233-4704-AD5A-F81A02E6605E}"/>
              </a:ext>
            </a:extLst>
          </p:cNvPr>
          <p:cNvSpPr/>
          <p:nvPr/>
        </p:nvSpPr>
        <p:spPr>
          <a:xfrm>
            <a:off x="163905" y="3291830"/>
            <a:ext cx="4155433" cy="100811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Calibri"/>
                <a:ea typeface="Roboto"/>
                <a:cs typeface="Calibri"/>
              </a:rPr>
              <a:t>Le Parcours </a:t>
            </a:r>
            <a:r>
              <a:rPr lang="fr-FR" sz="1800" b="1" dirty="0">
                <a:solidFill>
                  <a:schemeClr val="bg1"/>
                </a:solidFill>
                <a:latin typeface="Calibri"/>
                <a:ea typeface="Roboto"/>
              </a:rPr>
              <a:t>d'un primo demandeur avec numéro de sécurité sociale : </a:t>
            </a:r>
            <a:r>
              <a:rPr lang="fr-FR" sz="1800" b="1" dirty="0">
                <a:solidFill>
                  <a:schemeClr val="bg1"/>
                </a:solidFill>
                <a:latin typeface="Calibri"/>
                <a:ea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fr-FR" sz="1800" b="1" dirty="0" err="1">
                <a:solidFill>
                  <a:schemeClr val="bg1"/>
                </a:solidFill>
                <a:latin typeface="Calibri"/>
                <a:ea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6jm2fz.axshare.com</a:t>
            </a:r>
            <a:r>
              <a:rPr lang="fr-FR" sz="1800" b="1" dirty="0">
                <a:solidFill>
                  <a:schemeClr val="bg1"/>
                </a:solidFill>
                <a:latin typeface="Calibri"/>
                <a:ea typeface="Roboto"/>
              </a:rPr>
              <a:t> 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DB03E4-C4E1-456B-8E36-B767A01D9C01}"/>
              </a:ext>
            </a:extLst>
          </p:cNvPr>
          <p:cNvSpPr/>
          <p:nvPr/>
        </p:nvSpPr>
        <p:spPr>
          <a:xfrm>
            <a:off x="4809055" y="3291830"/>
            <a:ext cx="4283968" cy="100811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Calibri"/>
                <a:ea typeface="Roboto"/>
                <a:cs typeface="Calibri"/>
              </a:rPr>
              <a:t>Le Parcours </a:t>
            </a:r>
            <a:r>
              <a:rPr lang="fr-FR" sz="1800" b="1" dirty="0">
                <a:solidFill>
                  <a:schemeClr val="bg1"/>
                </a:solidFill>
                <a:latin typeface="Calibri"/>
                <a:ea typeface="Roboto"/>
              </a:rPr>
              <a:t>d'un primo demandeur sans numéro de sécurité sociale :</a:t>
            </a:r>
          </a:p>
          <a:p>
            <a:pPr algn="ctr"/>
            <a:r>
              <a:rPr lang="fr-FR" sz="1800" b="1" dirty="0">
                <a:solidFill>
                  <a:schemeClr val="bg1"/>
                </a:solidFill>
                <a:latin typeface="Calibri"/>
                <a:ea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fr-FR" sz="1800" b="1" dirty="0" err="1">
                <a:solidFill>
                  <a:schemeClr val="bg1"/>
                </a:solidFill>
                <a:latin typeface="Calibri"/>
                <a:ea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tsnxyn.axshare.com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88E80292-834F-486F-A3FD-51A80295206D}"/>
              </a:ext>
            </a:extLst>
          </p:cNvPr>
          <p:cNvSpPr/>
          <p:nvPr/>
        </p:nvSpPr>
        <p:spPr>
          <a:xfrm rot="2279234">
            <a:off x="3317270" y="2854252"/>
            <a:ext cx="279959" cy="455099"/>
          </a:xfrm>
          <a:prstGeom prst="downArrow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2E084E3F-2612-4A46-8FBB-6899B6E89831}"/>
              </a:ext>
            </a:extLst>
          </p:cNvPr>
          <p:cNvSpPr/>
          <p:nvPr/>
        </p:nvSpPr>
        <p:spPr>
          <a:xfrm rot="19600000">
            <a:off x="5295621" y="2852715"/>
            <a:ext cx="279959" cy="455099"/>
          </a:xfrm>
          <a:prstGeom prst="downArrow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0354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B56B2109-A4E3-4D2C-97F0-F3C5DFF14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0" y="1822450"/>
            <a:ext cx="7273925" cy="1281113"/>
          </a:xfrm>
        </p:spPr>
        <p:txBody>
          <a:bodyPr/>
          <a:lstStyle/>
          <a:p>
            <a:r>
              <a:rPr lang="fr-FR" sz="4000" b="1" dirty="0">
                <a:solidFill>
                  <a:schemeClr val="bg1"/>
                </a:solidFill>
                <a:latin typeface="+mn-lt"/>
                <a:ea typeface="Roboto"/>
              </a:rPr>
              <a:t>Les fiches formation</a:t>
            </a:r>
          </a:p>
        </p:txBody>
      </p:sp>
    </p:spTree>
    <p:extLst>
      <p:ext uri="{BB962C8B-B14F-4D97-AF65-F5344CB8AC3E}">
        <p14:creationId xmlns:p14="http://schemas.microsoft.com/office/powerpoint/2010/main" val="96352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9EE1A6-CAD6-4B43-8AB4-651B00ACA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Roboto"/>
                <a:ea typeface="Roboto"/>
              </a:rPr>
              <a:t>Les fiches formation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A5BAA4-9D5E-4A91-B4D9-95CA6C5B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11683F8-9553-4CF7-965E-3D7AC7617A59}"/>
              </a:ext>
            </a:extLst>
          </p:cNvPr>
          <p:cNvSpPr/>
          <p:nvPr/>
        </p:nvSpPr>
        <p:spPr>
          <a:xfrm>
            <a:off x="921296" y="1315311"/>
            <a:ext cx="1490464" cy="1119584"/>
          </a:xfrm>
          <a:prstGeom prst="ellipse">
            <a:avLst/>
          </a:prstGeom>
          <a:solidFill>
            <a:srgbClr val="F24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Se connecter à Mon Compte à partir d’octobre 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C65C3D10-D880-43F3-8746-5D3B1CBEDB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77962"/>
              </p:ext>
            </p:extLst>
          </p:nvPr>
        </p:nvGraphicFramePr>
        <p:xfrm>
          <a:off x="1342492" y="1992537"/>
          <a:ext cx="648072" cy="467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400" imgH="771480" progId="Acrobat.Document.DC">
                  <p:embed/>
                </p:oleObj>
              </mc:Choice>
              <mc:Fallback>
                <p:oleObj name="Acrobat Document" showAsIcon="1" r:id="rId2" imgW="914400" imgH="771480" progId="Acrobat.Document.DC">
                  <p:embed/>
                  <p:pic>
                    <p:nvPicPr>
                      <p:cNvPr id="3" name="Objet 2">
                        <a:extLst>
                          <a:ext uri="{FF2B5EF4-FFF2-40B4-BE49-F238E27FC236}">
                            <a16:creationId xmlns:a16="http://schemas.microsoft.com/office/drawing/2014/main" id="{C65C3D10-D880-43F3-8746-5D3B1CBED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2492" y="1992537"/>
                        <a:ext cx="648072" cy="467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llipse 12">
            <a:extLst>
              <a:ext uri="{FF2B5EF4-FFF2-40B4-BE49-F238E27FC236}">
                <a16:creationId xmlns:a16="http://schemas.microsoft.com/office/drawing/2014/main" id="{A67CA330-E70F-4FB3-8907-01840AF30629}"/>
              </a:ext>
            </a:extLst>
          </p:cNvPr>
          <p:cNvSpPr/>
          <p:nvPr/>
        </p:nvSpPr>
        <p:spPr>
          <a:xfrm>
            <a:off x="1929408" y="3036342"/>
            <a:ext cx="1490464" cy="1119584"/>
          </a:xfrm>
          <a:prstGeom prst="ellipse">
            <a:avLst/>
          </a:prstGeom>
          <a:solidFill>
            <a:srgbClr val="F24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Faire une demande de prestation</a:t>
            </a:r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FFE67F7D-5497-4F8D-BEF4-1E7778AD0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39183"/>
              </p:ext>
            </p:extLst>
          </p:nvPr>
        </p:nvGraphicFramePr>
        <p:xfrm>
          <a:off x="2377734" y="3740020"/>
          <a:ext cx="593812" cy="467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400" imgH="771480" progId="Acrobat.Document.DC">
                  <p:embed/>
                </p:oleObj>
              </mc:Choice>
              <mc:Fallback>
                <p:oleObj name="Acrobat Document" showAsIcon="1" r:id="rId4" imgW="914400" imgH="771480" progId="Acrobat.Document.DC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FFE67F7D-5497-4F8D-BEF4-1E7778AD02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77734" y="3740020"/>
                        <a:ext cx="593812" cy="467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llipse 14">
            <a:extLst>
              <a:ext uri="{FF2B5EF4-FFF2-40B4-BE49-F238E27FC236}">
                <a16:creationId xmlns:a16="http://schemas.microsoft.com/office/drawing/2014/main" id="{450EB3AD-825B-4699-AF61-90C8F554C099}"/>
              </a:ext>
            </a:extLst>
          </p:cNvPr>
          <p:cNvSpPr/>
          <p:nvPr/>
        </p:nvSpPr>
        <p:spPr>
          <a:xfrm>
            <a:off x="5745832" y="1290008"/>
            <a:ext cx="1490464" cy="1119584"/>
          </a:xfrm>
          <a:prstGeom prst="ellipse">
            <a:avLst/>
          </a:prstGeom>
          <a:solidFill>
            <a:srgbClr val="F24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Tuto détaillé </a:t>
            </a:r>
            <a:r>
              <a:rPr lang="fr-FR" sz="900" dirty="0">
                <a:solidFill>
                  <a:schemeClr val="bg1"/>
                </a:solidFill>
              </a:rPr>
              <a:t>Créer mon Espace Mon Compte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A7F51EB-DCB7-45C5-83B5-A1308F10D291}"/>
              </a:ext>
            </a:extLst>
          </p:cNvPr>
          <p:cNvSpPr/>
          <p:nvPr/>
        </p:nvSpPr>
        <p:spPr>
          <a:xfrm>
            <a:off x="3347864" y="1340694"/>
            <a:ext cx="1490464" cy="1119584"/>
          </a:xfrm>
          <a:prstGeom prst="ellipse">
            <a:avLst/>
          </a:prstGeom>
          <a:solidFill>
            <a:srgbClr val="F24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00" dirty="0">
                <a:solidFill>
                  <a:schemeClr val="bg1"/>
                </a:solidFill>
              </a:rPr>
              <a:t>Créer Mon Compte</a:t>
            </a:r>
          </a:p>
        </p:txBody>
      </p:sp>
      <p:graphicFrame>
        <p:nvGraphicFramePr>
          <p:cNvPr id="17" name="Objet 16">
            <a:extLst>
              <a:ext uri="{FF2B5EF4-FFF2-40B4-BE49-F238E27FC236}">
                <a16:creationId xmlns:a16="http://schemas.microsoft.com/office/drawing/2014/main" id="{418A89F9-B079-4D2B-BBE6-08069AF1B5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563595"/>
              </p:ext>
            </p:extLst>
          </p:nvPr>
        </p:nvGraphicFramePr>
        <p:xfrm>
          <a:off x="3786398" y="1927331"/>
          <a:ext cx="681447" cy="528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6" imgW="914400" imgH="771480" progId="Acrobat.Document.DC">
                  <p:embed/>
                </p:oleObj>
              </mc:Choice>
              <mc:Fallback>
                <p:oleObj name="Acrobat Document" showAsIcon="1" r:id="rId6" imgW="914400" imgH="771480" progId="Acrobat.Document.DC">
                  <p:embed/>
                  <p:pic>
                    <p:nvPicPr>
                      <p:cNvPr id="17" name="Objet 16">
                        <a:extLst>
                          <a:ext uri="{FF2B5EF4-FFF2-40B4-BE49-F238E27FC236}">
                            <a16:creationId xmlns:a16="http://schemas.microsoft.com/office/drawing/2014/main" id="{418A89F9-B079-4D2B-BBE6-08069AF1B5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86398" y="1927331"/>
                        <a:ext cx="681447" cy="528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llipse 17">
            <a:extLst>
              <a:ext uri="{FF2B5EF4-FFF2-40B4-BE49-F238E27FC236}">
                <a16:creationId xmlns:a16="http://schemas.microsoft.com/office/drawing/2014/main" id="{D1145D33-3C44-4C34-B8F3-8BD3C04F1092}"/>
              </a:ext>
            </a:extLst>
          </p:cNvPr>
          <p:cNvSpPr/>
          <p:nvPr/>
        </p:nvSpPr>
        <p:spPr>
          <a:xfrm>
            <a:off x="4572000" y="3108350"/>
            <a:ext cx="1490464" cy="1119584"/>
          </a:xfrm>
          <a:prstGeom prst="ellipse">
            <a:avLst/>
          </a:prstGeom>
          <a:solidFill>
            <a:srgbClr val="F248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1000">
                <a:solidFill>
                  <a:schemeClr val="bg1"/>
                </a:solidFill>
              </a:rPr>
              <a:t>Donner autorisation de gestion</a:t>
            </a:r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19" name="Objet 18">
            <a:extLst>
              <a:ext uri="{FF2B5EF4-FFF2-40B4-BE49-F238E27FC236}">
                <a16:creationId xmlns:a16="http://schemas.microsoft.com/office/drawing/2014/main" id="{22784EFF-9C66-45EC-A997-0B2CE39F70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922211"/>
              </p:ext>
            </p:extLst>
          </p:nvPr>
        </p:nvGraphicFramePr>
        <p:xfrm>
          <a:off x="5052628" y="3781415"/>
          <a:ext cx="529208" cy="446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8" imgW="914400" imgH="771480" progId="Acrobat.Document.DC">
                  <p:embed/>
                </p:oleObj>
              </mc:Choice>
              <mc:Fallback>
                <p:oleObj name="Acrobat Document" showAsIcon="1" r:id="rId8" imgW="914400" imgH="771480" progId="Acrobat.Document.DC">
                  <p:embed/>
                  <p:pic>
                    <p:nvPicPr>
                      <p:cNvPr id="19" name="Objet 18">
                        <a:extLst>
                          <a:ext uri="{FF2B5EF4-FFF2-40B4-BE49-F238E27FC236}">
                            <a16:creationId xmlns:a16="http://schemas.microsoft.com/office/drawing/2014/main" id="{22784EFF-9C66-45EC-A997-0B2CE39F70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52628" y="3781415"/>
                        <a:ext cx="529208" cy="446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ZoneTexte 22">
            <a:extLst>
              <a:ext uri="{FF2B5EF4-FFF2-40B4-BE49-F238E27FC236}">
                <a16:creationId xmlns:a16="http://schemas.microsoft.com/office/drawing/2014/main" id="{8A51D7F4-DB85-4E4C-9CB2-3EFE6D8FA481}"/>
              </a:ext>
            </a:extLst>
          </p:cNvPr>
          <p:cNvSpPr txBox="1"/>
          <p:nvPr/>
        </p:nvSpPr>
        <p:spPr>
          <a:xfrm flipH="1">
            <a:off x="-2" y="764631"/>
            <a:ext cx="9144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5 nouvelles fiches formation « pas à pas » sont créées pour accompagnement les usagers à ce changement, </a:t>
            </a:r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D4DE7105-FF16-4C56-838A-85326FF68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817127"/>
              </p:ext>
            </p:extLst>
          </p:nvPr>
        </p:nvGraphicFramePr>
        <p:xfrm>
          <a:off x="6229003" y="1948150"/>
          <a:ext cx="576883" cy="486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9" imgW="914400" imgH="771480" progId="AcroExch.Document.11">
                  <p:embed/>
                </p:oleObj>
              </mc:Choice>
              <mc:Fallback>
                <p:oleObj name="Acrobat Document" showAsIcon="1" r:id="rId9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29003" y="1948150"/>
                        <a:ext cx="576883" cy="486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71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27D45E4-33BC-4360-99B1-728B26C99A1C}"/>
              </a:ext>
            </a:extLst>
          </p:cNvPr>
          <p:cNvSpPr txBox="1"/>
          <p:nvPr/>
        </p:nvSpPr>
        <p:spPr>
          <a:xfrm>
            <a:off x="2771800" y="1923678"/>
            <a:ext cx="4029259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bg1"/>
                </a:solidFill>
                <a:latin typeface="+mn-l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Principe</a:t>
            </a:r>
            <a:endParaRPr lang="fr-FR" sz="2800" dirty="0">
              <a:latin typeface="+mn-lt"/>
              <a:ea typeface="Roboto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bg1"/>
                </a:solidFill>
                <a:latin typeface="+mn-lt"/>
                <a:ea typeface="Roboto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Maquettes dynamiques</a:t>
            </a:r>
            <a:endParaRPr lang="fr-FR" sz="2800" b="1" dirty="0">
              <a:solidFill>
                <a:schemeClr val="bg1"/>
              </a:solidFill>
              <a:latin typeface="+mn-lt"/>
              <a:ea typeface="Roboto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bg1"/>
                </a:solidFill>
                <a:latin typeface="+mn-lt"/>
                <a:ea typeface="Roboto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Les fiches formation</a:t>
            </a:r>
            <a:endParaRPr lang="fr-FR" sz="2800" b="1" dirty="0">
              <a:solidFill>
                <a:schemeClr val="bg1"/>
              </a:solidFill>
              <a:latin typeface="+mn-lt"/>
              <a:ea typeface="Roboto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altLang="fr-FR" sz="1600" b="1" dirty="0">
              <a:solidFill>
                <a:schemeClr val="bg1"/>
              </a:solidFill>
              <a:latin typeface="Calibri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B56B2109-A4E3-4D2C-97F0-F3C5DFF14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0" y="1822450"/>
            <a:ext cx="7273925" cy="1281113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>
                <a:latin typeface="+mn-lt"/>
              </a:rPr>
              <a:t>Le principe</a:t>
            </a:r>
          </a:p>
        </p:txBody>
      </p:sp>
    </p:spTree>
    <p:extLst>
      <p:ext uri="{BB962C8B-B14F-4D97-AF65-F5344CB8AC3E}">
        <p14:creationId xmlns:p14="http://schemas.microsoft.com/office/powerpoint/2010/main" val="106166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82BC18-F31A-4BA6-A53C-D8518651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88D96-E650-403E-9790-E110DBC1E035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8C9A7CE-D5A5-4494-B1EC-20F3D3169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sz="2400" b="1">
                <a:ea typeface="Microsoft YaHei" panose="020B0503020204020204" pitchFamily="34" charset="-122"/>
                <a:cs typeface="Calibri" panose="020F0502020204030204" pitchFamily="34" charset="0"/>
              </a:rPr>
              <a:t>Principe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6D01104-C795-4F3E-B427-C1B2A9846FDA}"/>
              </a:ext>
            </a:extLst>
          </p:cNvPr>
          <p:cNvSpPr txBox="1"/>
          <p:nvPr/>
        </p:nvSpPr>
        <p:spPr>
          <a:xfrm>
            <a:off x="-22632" y="804633"/>
            <a:ext cx="4594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/>
              <a:t>LA CONNEXION A LA PERSONNE – Le principe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F5561F-2D53-4D54-882E-875A4807DE87}"/>
              </a:ext>
            </a:extLst>
          </p:cNvPr>
          <p:cNvSpPr txBox="1"/>
          <p:nvPr/>
        </p:nvSpPr>
        <p:spPr>
          <a:xfrm>
            <a:off x="0" y="117396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  <a:latin typeface="Calibri"/>
                <a:cs typeface="Arial"/>
              </a:rPr>
              <a:t>Après sa mise en place sur Mon Compte ARIPA en juin 2021, le nouveau module de connexion</a:t>
            </a:r>
            <a:r>
              <a:rPr lang="fr-FR" sz="1600" dirty="0">
                <a:latin typeface="Calibri"/>
                <a:cs typeface="Arial"/>
              </a:rPr>
              <a:t> </a:t>
            </a:r>
            <a:r>
              <a:rPr lang="fr-FR" sz="1600" dirty="0">
                <a:solidFill>
                  <a:srgbClr val="002060"/>
                </a:solidFill>
                <a:latin typeface="Calibri"/>
                <a:cs typeface="Arial"/>
              </a:rPr>
              <a:t>au compte Caf sera proposé dès le 9 octobre sur Caf.fr.</a:t>
            </a:r>
            <a:endParaRPr lang="fr-FR" sz="1600" u="sng" dirty="0">
              <a:solidFill>
                <a:srgbClr val="00206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2C65143-BE34-4413-AFAA-5E08D98EF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55" y="2580090"/>
            <a:ext cx="1022403" cy="12065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D062088-3FB5-4F5E-8360-5271F4168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826" y="2580090"/>
            <a:ext cx="1022403" cy="120656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8F82A0D-F470-4AA2-B342-B448124BF7A3}"/>
              </a:ext>
            </a:extLst>
          </p:cNvPr>
          <p:cNvSpPr txBox="1"/>
          <p:nvPr/>
        </p:nvSpPr>
        <p:spPr>
          <a:xfrm>
            <a:off x="387977" y="4140661"/>
            <a:ext cx="296267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b="1">
                <a:solidFill>
                  <a:srgbClr val="002060"/>
                </a:solidFill>
                <a:latin typeface="Calibri"/>
                <a:cs typeface="Arial"/>
              </a:rPr>
              <a:t>1 numéro d’allocataire </a:t>
            </a:r>
          </a:p>
          <a:p>
            <a:pPr algn="ctr"/>
            <a:r>
              <a:rPr lang="fr-FR" b="1">
                <a:solidFill>
                  <a:srgbClr val="002060"/>
                </a:solidFill>
                <a:latin typeface="Calibri"/>
                <a:cs typeface="Arial"/>
              </a:rPr>
              <a:t>1 mot de passe à 8 chiffres</a:t>
            </a:r>
          </a:p>
          <a:p>
            <a:pPr algn="ctr"/>
            <a:r>
              <a:rPr lang="fr-FR" b="1">
                <a:solidFill>
                  <a:srgbClr val="002060"/>
                </a:solidFill>
                <a:latin typeface="Calibri"/>
                <a:cs typeface="Arial"/>
              </a:rPr>
              <a:t> pour un même dossier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4BDCE2-3907-41AE-BF4E-7272E0B9CD0E}"/>
              </a:ext>
            </a:extLst>
          </p:cNvPr>
          <p:cNvSpPr/>
          <p:nvPr/>
        </p:nvSpPr>
        <p:spPr>
          <a:xfrm>
            <a:off x="618299" y="2011677"/>
            <a:ext cx="2220686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Aujourd’hui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11F1E0-8B6A-4213-A7A2-93282EB80B9A}"/>
              </a:ext>
            </a:extLst>
          </p:cNvPr>
          <p:cNvSpPr/>
          <p:nvPr/>
        </p:nvSpPr>
        <p:spPr>
          <a:xfrm>
            <a:off x="5686685" y="2000970"/>
            <a:ext cx="2220686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Demain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AAB11930-BED2-4556-85EE-1829FE5E40B4}"/>
              </a:ext>
            </a:extLst>
          </p:cNvPr>
          <p:cNvCxnSpPr>
            <a:cxnSpLocks/>
          </p:cNvCxnSpPr>
          <p:nvPr/>
        </p:nvCxnSpPr>
        <p:spPr>
          <a:xfrm flipH="1" flipV="1">
            <a:off x="5627913" y="2647403"/>
            <a:ext cx="659664" cy="1316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FAB6417-D527-4143-94D9-6B9437621547}"/>
              </a:ext>
            </a:extLst>
          </p:cNvPr>
          <p:cNvCxnSpPr>
            <a:cxnSpLocks/>
          </p:cNvCxnSpPr>
          <p:nvPr/>
        </p:nvCxnSpPr>
        <p:spPr>
          <a:xfrm flipV="1">
            <a:off x="7249436" y="2647403"/>
            <a:ext cx="716706" cy="126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0AD0B5FF-1873-4C55-A3FA-B1954870BC29}"/>
              </a:ext>
            </a:extLst>
          </p:cNvPr>
          <p:cNvCxnSpPr>
            <a:cxnSpLocks/>
          </p:cNvCxnSpPr>
          <p:nvPr/>
        </p:nvCxnSpPr>
        <p:spPr>
          <a:xfrm flipV="1">
            <a:off x="7249435" y="3280120"/>
            <a:ext cx="71670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4DC1404-0E43-4884-8DAD-071665A293B4}"/>
              </a:ext>
            </a:extLst>
          </p:cNvPr>
          <p:cNvCxnSpPr>
            <a:cxnSpLocks/>
          </p:cNvCxnSpPr>
          <p:nvPr/>
        </p:nvCxnSpPr>
        <p:spPr>
          <a:xfrm flipH="1">
            <a:off x="5799894" y="3268091"/>
            <a:ext cx="6008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3467237B-FDDE-44ED-A998-C11273A2B974}"/>
              </a:ext>
            </a:extLst>
          </p:cNvPr>
          <p:cNvSpPr txBox="1"/>
          <p:nvPr/>
        </p:nvSpPr>
        <p:spPr>
          <a:xfrm>
            <a:off x="3928606" y="2422728"/>
            <a:ext cx="172801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>
                <a:solidFill>
                  <a:srgbClr val="002060"/>
                </a:solidFill>
                <a:latin typeface="Calibri"/>
                <a:cs typeface="Arial"/>
              </a:rPr>
              <a:t>Accès personnel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9560933-FA1F-4636-9083-0D49571786EC}"/>
              </a:ext>
            </a:extLst>
          </p:cNvPr>
          <p:cNvSpPr txBox="1"/>
          <p:nvPr/>
        </p:nvSpPr>
        <p:spPr>
          <a:xfrm>
            <a:off x="4076006" y="3083425"/>
            <a:ext cx="1728015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>
                <a:solidFill>
                  <a:srgbClr val="002060"/>
                </a:solidFill>
                <a:latin typeface="Calibri"/>
                <a:cs typeface="Arial"/>
              </a:rPr>
              <a:t>Accès personnel</a:t>
            </a:r>
          </a:p>
          <a:p>
            <a:pPr algn="ctr"/>
            <a:r>
              <a:rPr lang="fr-FR" sz="1600">
                <a:solidFill>
                  <a:srgbClr val="002060"/>
                </a:solidFill>
                <a:latin typeface="Calibri"/>
                <a:cs typeface="Arial"/>
              </a:rPr>
              <a:t>(Si + de 15 ans)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65FCC68-20BF-4D47-B2ED-11673DE400A2}"/>
              </a:ext>
            </a:extLst>
          </p:cNvPr>
          <p:cNvSpPr txBox="1"/>
          <p:nvPr/>
        </p:nvSpPr>
        <p:spPr>
          <a:xfrm>
            <a:off x="7846199" y="2293320"/>
            <a:ext cx="116913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>
                <a:solidFill>
                  <a:srgbClr val="002060"/>
                </a:solidFill>
                <a:latin typeface="Calibri"/>
                <a:cs typeface="Arial"/>
              </a:rPr>
              <a:t>Accès personnel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05402C3-4785-4EC8-ACD8-BBF720A7AAE0}"/>
              </a:ext>
            </a:extLst>
          </p:cNvPr>
          <p:cNvSpPr txBox="1"/>
          <p:nvPr/>
        </p:nvSpPr>
        <p:spPr>
          <a:xfrm>
            <a:off x="7672251" y="2974387"/>
            <a:ext cx="1471749" cy="8925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>
                <a:solidFill>
                  <a:srgbClr val="002060"/>
                </a:solidFill>
                <a:latin typeface="Calibri"/>
                <a:cs typeface="Arial"/>
              </a:rPr>
              <a:t>Accès personnel</a:t>
            </a:r>
          </a:p>
          <a:p>
            <a:pPr algn="ctr"/>
            <a:r>
              <a:rPr lang="fr-FR" sz="1600">
                <a:solidFill>
                  <a:srgbClr val="002060"/>
                </a:solidFill>
                <a:latin typeface="Calibri"/>
                <a:cs typeface="Arial"/>
              </a:rPr>
              <a:t>(Si + de 15 ans)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C8C0E92-A620-4D68-8306-CD284B1D4654}"/>
              </a:ext>
            </a:extLst>
          </p:cNvPr>
          <p:cNvSpPr txBox="1"/>
          <p:nvPr/>
        </p:nvSpPr>
        <p:spPr>
          <a:xfrm>
            <a:off x="4694647" y="3943171"/>
            <a:ext cx="427713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b="1">
                <a:solidFill>
                  <a:srgbClr val="002060"/>
                </a:solidFill>
                <a:latin typeface="Calibri"/>
                <a:cs typeface="Arial"/>
              </a:rPr>
              <a:t>1 numéro d’allocataire</a:t>
            </a:r>
          </a:p>
          <a:p>
            <a:pPr algn="ctr"/>
            <a:r>
              <a:rPr lang="fr-FR" b="1">
                <a:solidFill>
                  <a:srgbClr val="002060"/>
                </a:solidFill>
                <a:latin typeface="Calibri"/>
                <a:cs typeface="Arial"/>
              </a:rPr>
              <a:t>Mais chaque membre du foyer disposera d’un compte personnel pour la consultation et la gestion du dossier Caf. </a:t>
            </a:r>
            <a:endParaRPr lang="fr-FR" sz="900" b="1">
              <a:solidFill>
                <a:srgbClr val="0076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1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82BC18-F31A-4BA6-A53C-D8518651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88D96-E650-403E-9790-E110DBC1E035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8C9A7CE-D5A5-4494-B1EC-20F3D3169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sz="2400" b="1">
                <a:ea typeface="Microsoft YaHei" panose="020B0503020204020204" pitchFamily="34" charset="-122"/>
                <a:cs typeface="Calibri" panose="020F0502020204030204" pitchFamily="34" charset="0"/>
              </a:rPr>
              <a:t>Principe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6D01104-C795-4F3E-B427-C1B2A9846FDA}"/>
              </a:ext>
            </a:extLst>
          </p:cNvPr>
          <p:cNvSpPr txBox="1"/>
          <p:nvPr/>
        </p:nvSpPr>
        <p:spPr>
          <a:xfrm>
            <a:off x="-22633" y="804633"/>
            <a:ext cx="7614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LA CONNEXION A LA PERSONNE – Le principe pour le foyer allocataire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9AE522D-35B2-41A8-8926-D2DBF825B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628" y="1342864"/>
            <a:ext cx="1036832" cy="167621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AD9A1F4-B199-45EB-BB47-04788DFEC3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217" y="1415526"/>
            <a:ext cx="1036831" cy="158980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9CBA6A-6AAE-4545-8B70-2428A6B9A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240" y="1468611"/>
            <a:ext cx="1043974" cy="14089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93159-5CB6-44DB-A0CA-711E162D3FA1}"/>
              </a:ext>
            </a:extLst>
          </p:cNvPr>
          <p:cNvSpPr/>
          <p:nvPr/>
        </p:nvSpPr>
        <p:spPr>
          <a:xfrm>
            <a:off x="1169613" y="3019076"/>
            <a:ext cx="1365499" cy="229221"/>
          </a:xfrm>
          <a:prstGeom prst="rect">
            <a:avLst/>
          </a:prstGeom>
          <a:solidFill>
            <a:srgbClr val="DF4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Allocataire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1335AC-76E3-4BE8-B6F5-57A2BCA24595}"/>
              </a:ext>
            </a:extLst>
          </p:cNvPr>
          <p:cNvSpPr/>
          <p:nvPr/>
        </p:nvSpPr>
        <p:spPr>
          <a:xfrm>
            <a:off x="3528296" y="3019075"/>
            <a:ext cx="1365499" cy="229221"/>
          </a:xfrm>
          <a:prstGeom prst="rect">
            <a:avLst/>
          </a:prstGeom>
          <a:solidFill>
            <a:srgbClr val="464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Conjoint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315638-EF39-4D5D-9D59-E9AD5E2472BB}"/>
              </a:ext>
            </a:extLst>
          </p:cNvPr>
          <p:cNvSpPr/>
          <p:nvPr/>
        </p:nvSpPr>
        <p:spPr>
          <a:xfrm>
            <a:off x="5710390" y="2860806"/>
            <a:ext cx="1733283" cy="481772"/>
          </a:xfrm>
          <a:prstGeom prst="rect">
            <a:avLst/>
          </a:prstGeom>
          <a:solidFill>
            <a:srgbClr val="F55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/>
              <a:t>Enfant / Autre personne + 15 ans</a:t>
            </a: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8D10B48C-8157-4EB3-A9E6-064727CEA32B}"/>
              </a:ext>
            </a:extLst>
          </p:cNvPr>
          <p:cNvSpPr/>
          <p:nvPr/>
        </p:nvSpPr>
        <p:spPr>
          <a:xfrm>
            <a:off x="1809106" y="3248296"/>
            <a:ext cx="134439" cy="229221"/>
          </a:xfrm>
          <a:prstGeom prst="downArrow">
            <a:avLst/>
          </a:prstGeom>
          <a:solidFill>
            <a:srgbClr val="DF4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4D20A6CE-A9E8-4EEE-A2EB-B896406EF050}"/>
              </a:ext>
            </a:extLst>
          </p:cNvPr>
          <p:cNvSpPr/>
          <p:nvPr/>
        </p:nvSpPr>
        <p:spPr>
          <a:xfrm>
            <a:off x="4143825" y="3248296"/>
            <a:ext cx="134439" cy="229221"/>
          </a:xfrm>
          <a:prstGeom prst="downArrow">
            <a:avLst/>
          </a:prstGeom>
          <a:solidFill>
            <a:srgbClr val="474F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bas 17">
            <a:extLst>
              <a:ext uri="{FF2B5EF4-FFF2-40B4-BE49-F238E27FC236}">
                <a16:creationId xmlns:a16="http://schemas.microsoft.com/office/drawing/2014/main" id="{CEB3FCCA-793B-44D4-9C4E-1166823AB787}"/>
              </a:ext>
            </a:extLst>
          </p:cNvPr>
          <p:cNvSpPr/>
          <p:nvPr/>
        </p:nvSpPr>
        <p:spPr>
          <a:xfrm>
            <a:off x="6508227" y="3325135"/>
            <a:ext cx="134439" cy="229221"/>
          </a:xfrm>
          <a:prstGeom prst="downArrow">
            <a:avLst/>
          </a:prstGeom>
          <a:solidFill>
            <a:srgbClr val="F55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205047-F57B-4ED8-B07C-2D87AC2FC934}"/>
              </a:ext>
            </a:extLst>
          </p:cNvPr>
          <p:cNvSpPr/>
          <p:nvPr/>
        </p:nvSpPr>
        <p:spPr>
          <a:xfrm>
            <a:off x="858467" y="3494959"/>
            <a:ext cx="1931556" cy="301978"/>
          </a:xfrm>
          <a:prstGeom prst="rect">
            <a:avLst/>
          </a:prstGeom>
          <a:solidFill>
            <a:srgbClr val="DF4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Compte personnel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57C9E1-BD6F-4A29-ABDF-53E59F5880E6}"/>
              </a:ext>
            </a:extLst>
          </p:cNvPr>
          <p:cNvSpPr/>
          <p:nvPr/>
        </p:nvSpPr>
        <p:spPr>
          <a:xfrm>
            <a:off x="3245266" y="3489752"/>
            <a:ext cx="1931556" cy="301978"/>
          </a:xfrm>
          <a:prstGeom prst="rect">
            <a:avLst/>
          </a:prstGeom>
          <a:solidFill>
            <a:srgbClr val="464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Compte personnel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C9A576-0A82-4142-86E4-F83CB4B4D115}"/>
              </a:ext>
            </a:extLst>
          </p:cNvPr>
          <p:cNvSpPr/>
          <p:nvPr/>
        </p:nvSpPr>
        <p:spPr>
          <a:xfrm>
            <a:off x="5609668" y="3566592"/>
            <a:ext cx="1931556" cy="301978"/>
          </a:xfrm>
          <a:prstGeom prst="rect">
            <a:avLst/>
          </a:prstGeom>
          <a:solidFill>
            <a:srgbClr val="F55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Compte personnel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4CFCB6-6350-42BD-A2C4-5C4EEAAD15F3}"/>
              </a:ext>
            </a:extLst>
          </p:cNvPr>
          <p:cNvSpPr/>
          <p:nvPr/>
        </p:nvSpPr>
        <p:spPr>
          <a:xfrm>
            <a:off x="879355" y="3974207"/>
            <a:ext cx="20072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DF4D67"/>
                </a:solidFill>
                <a:latin typeface="Calibri"/>
                <a:cs typeface="Arial"/>
              </a:rPr>
              <a:t>Accès à l’ensemble des informations et des démarches du dossier</a:t>
            </a:r>
            <a:endParaRPr lang="fr-FR" sz="1600" dirty="0">
              <a:solidFill>
                <a:srgbClr val="DF4D67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6A316B-2310-4F86-B9A4-FA17109CDDCB}"/>
              </a:ext>
            </a:extLst>
          </p:cNvPr>
          <p:cNvSpPr/>
          <p:nvPr/>
        </p:nvSpPr>
        <p:spPr>
          <a:xfrm>
            <a:off x="3245266" y="3851096"/>
            <a:ext cx="20072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>
                <a:solidFill>
                  <a:srgbClr val="474F7D"/>
                </a:solidFill>
                <a:latin typeface="Calibri"/>
                <a:cs typeface="Arial"/>
              </a:rPr>
              <a:t>Accès à ses données personnelles, changement de coordonnées de contact et séparation</a:t>
            </a:r>
            <a:endParaRPr lang="fr-FR" sz="1600">
              <a:solidFill>
                <a:srgbClr val="474F7D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9CCDA1-A4AA-4179-95E3-B4A9F670BA22}"/>
              </a:ext>
            </a:extLst>
          </p:cNvPr>
          <p:cNvSpPr/>
          <p:nvPr/>
        </p:nvSpPr>
        <p:spPr>
          <a:xfrm>
            <a:off x="5639063" y="4051047"/>
            <a:ext cx="2007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>
                <a:solidFill>
                  <a:srgbClr val="F5501D"/>
                </a:solidFill>
                <a:latin typeface="Calibri"/>
                <a:cs typeface="Arial"/>
              </a:rPr>
              <a:t>Accès à ses données personnelles</a:t>
            </a:r>
            <a:endParaRPr lang="fr-FR" sz="1600">
              <a:solidFill>
                <a:srgbClr val="F55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37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82BC18-F31A-4BA6-A53C-D8518651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88D96-E650-403E-9790-E110DBC1E035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8C9A7CE-D5A5-4494-B1EC-20F3D3169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03188"/>
            <a:ext cx="7715250" cy="565150"/>
          </a:xfrm>
        </p:spPr>
        <p:txBody>
          <a:bodyPr/>
          <a:lstStyle/>
          <a:p>
            <a:r>
              <a:rPr lang="fr-FR" sz="2400" b="1">
                <a:ea typeface="Microsoft YaHei" panose="020B0503020204020204" pitchFamily="34" charset="-122"/>
                <a:cs typeface="Calibri" panose="020F0502020204030204" pitchFamily="34" charset="0"/>
              </a:rPr>
              <a:t>Principe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6D01104-C795-4F3E-B427-C1B2A9846FDA}"/>
              </a:ext>
            </a:extLst>
          </p:cNvPr>
          <p:cNvSpPr txBox="1"/>
          <p:nvPr/>
        </p:nvSpPr>
        <p:spPr>
          <a:xfrm>
            <a:off x="-22632" y="804633"/>
            <a:ext cx="4594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/>
              <a:t>LA CONNEXION A LA PERSONNE – Le principe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8F5561F-2D53-4D54-882E-875A4807DE87}"/>
              </a:ext>
            </a:extLst>
          </p:cNvPr>
          <p:cNvSpPr txBox="1"/>
          <p:nvPr/>
        </p:nvSpPr>
        <p:spPr>
          <a:xfrm>
            <a:off x="36101" y="1112152"/>
            <a:ext cx="5766998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Calibri"/>
                <a:cs typeface="Arial"/>
              </a:rPr>
              <a:t>3 parcours principaux de création de compte 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B1252A-2F47-4A21-97FE-67F1DDCBDA4F}"/>
              </a:ext>
            </a:extLst>
          </p:cNvPr>
          <p:cNvSpPr/>
          <p:nvPr/>
        </p:nvSpPr>
        <p:spPr>
          <a:xfrm>
            <a:off x="548637" y="1673104"/>
            <a:ext cx="2220686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A la bascule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33AE99-EC1A-4680-BEF3-A951EA2F6BAE}"/>
              </a:ext>
            </a:extLst>
          </p:cNvPr>
          <p:cNvSpPr/>
          <p:nvPr/>
        </p:nvSpPr>
        <p:spPr>
          <a:xfrm>
            <a:off x="3582413" y="1694706"/>
            <a:ext cx="2220686" cy="552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Lors d’une demande de prestations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05B97AF-2586-487D-90A8-6844D2E01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081" y="2064363"/>
            <a:ext cx="509448" cy="8236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A45B505-128E-41C8-9302-7A0711564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2109837"/>
            <a:ext cx="509448" cy="78115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E813E0-5A2C-4CD5-A283-04F66016BC37}"/>
              </a:ext>
            </a:extLst>
          </p:cNvPr>
          <p:cNvSpPr/>
          <p:nvPr/>
        </p:nvSpPr>
        <p:spPr>
          <a:xfrm>
            <a:off x="548637" y="1695683"/>
            <a:ext cx="2220686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A la bascule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87AFF6-0D32-4AF1-80D5-A1B94DFEA09C}"/>
              </a:ext>
            </a:extLst>
          </p:cNvPr>
          <p:cNvSpPr/>
          <p:nvPr/>
        </p:nvSpPr>
        <p:spPr>
          <a:xfrm>
            <a:off x="563316" y="3012319"/>
            <a:ext cx="2220686" cy="556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Pour les comptes existants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10179E-DD9A-4E68-8D79-9193CD96E85E}"/>
              </a:ext>
            </a:extLst>
          </p:cNvPr>
          <p:cNvSpPr/>
          <p:nvPr/>
        </p:nvSpPr>
        <p:spPr>
          <a:xfrm>
            <a:off x="563316" y="3675368"/>
            <a:ext cx="2220686" cy="1038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Pour les allocataires et les conjoints avec mot de passe dossier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1D6CEC4-25FC-4FE7-B0CC-A884199D39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192" y="2549331"/>
            <a:ext cx="981127" cy="8236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049BA6B-EAD5-4F66-85C1-5D614C050D68}"/>
              </a:ext>
            </a:extLst>
          </p:cNvPr>
          <p:cNvSpPr/>
          <p:nvPr/>
        </p:nvSpPr>
        <p:spPr>
          <a:xfrm>
            <a:off x="3582413" y="3665783"/>
            <a:ext cx="2220686" cy="556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Pour les primo demandeurs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2AB3D9-1E34-4EB8-97CD-468361C6153B}"/>
              </a:ext>
            </a:extLst>
          </p:cNvPr>
          <p:cNvSpPr/>
          <p:nvPr/>
        </p:nvSpPr>
        <p:spPr>
          <a:xfrm>
            <a:off x="6574951" y="1673104"/>
            <a:ext cx="2220686" cy="823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Création de compte directe depuis la page de connexion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871C68-9492-4EC9-955B-84E81E7E2459}"/>
              </a:ext>
            </a:extLst>
          </p:cNvPr>
          <p:cNvSpPr/>
          <p:nvPr/>
        </p:nvSpPr>
        <p:spPr>
          <a:xfrm>
            <a:off x="6574951" y="3644608"/>
            <a:ext cx="2220686" cy="1038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Conjoint sans mot de passe dossier, enfants et autres personnes de + de 15 ans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C1B36CFB-82A2-4E41-A805-62936C6C5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716" y="2590993"/>
            <a:ext cx="509448" cy="82360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B5917F8-9F40-4E23-95EA-0203DD04E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5495" y="2746004"/>
            <a:ext cx="481116" cy="64931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F834862-A446-4CE3-ABA2-3A19F9B120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5964" y="2765038"/>
            <a:ext cx="511268" cy="64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45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9E5346-4DCB-4977-A701-C45A9773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vidéo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FF73F6-B724-44ED-A975-8C853AE3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C4AAD-0306-478B-9209-DB8791A94233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E1CD10-7DC6-4370-A5C0-176FC497839E}"/>
              </a:ext>
            </a:extLst>
          </p:cNvPr>
          <p:cNvSpPr txBox="1"/>
          <p:nvPr/>
        </p:nvSpPr>
        <p:spPr>
          <a:xfrm>
            <a:off x="0" y="789566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La connexion à la personne en vidéo</a:t>
            </a:r>
          </a:p>
        </p:txBody>
      </p:sp>
      <p:pic>
        <p:nvPicPr>
          <p:cNvPr id="7" name="Image 6">
            <a:hlinkClick r:id="rId2"/>
            <a:extLst>
              <a:ext uri="{FF2B5EF4-FFF2-40B4-BE49-F238E27FC236}">
                <a16:creationId xmlns:a16="http://schemas.microsoft.com/office/drawing/2014/main" id="{BF26333E-C7B1-476C-A2CF-CD7948E21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07654"/>
            <a:ext cx="5753903" cy="2457793"/>
          </a:xfrm>
          <a:prstGeom prst="rect">
            <a:avLst/>
          </a:prstGeom>
        </p:spPr>
      </p:pic>
      <p:pic>
        <p:nvPicPr>
          <p:cNvPr id="2052" name="Picture 4" descr="Icône Play, pause Gratuit de Material Design">
            <a:hlinkClick r:id="rId2"/>
            <a:extLst>
              <a:ext uri="{FF2B5EF4-FFF2-40B4-BE49-F238E27FC236}">
                <a16:creationId xmlns:a16="http://schemas.microsoft.com/office/drawing/2014/main" id="{F2EB8DA9-BD9F-4A7A-A60A-FD6B20D8A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1" y="2355726"/>
            <a:ext cx="957263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21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B56B2109-A4E3-4D2C-97F0-F3C5DFF14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0" y="1822450"/>
            <a:ext cx="7273925" cy="1281113"/>
          </a:xfrm>
        </p:spPr>
        <p:txBody>
          <a:bodyPr/>
          <a:lstStyle/>
          <a:p>
            <a:r>
              <a:rPr lang="fr-FR" sz="4000" b="1" dirty="0">
                <a:solidFill>
                  <a:schemeClr val="bg1"/>
                </a:solidFill>
                <a:latin typeface="+mn-lt"/>
                <a:ea typeface="Roboto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Maquettes dynamiques</a:t>
            </a:r>
            <a:endParaRPr lang="fr-FR" sz="4000" b="1" dirty="0">
              <a:solidFill>
                <a:schemeClr val="bg1"/>
              </a:solidFill>
              <a:latin typeface="+mn-lt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6819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88848F43-0D93-4198-BA20-C3103EA60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70" y="813732"/>
            <a:ext cx="1938438" cy="175801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8FB8BD1-720E-4503-9E39-B83AB3B9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Roboto"/>
                <a:ea typeface="Roboto"/>
              </a:rPr>
              <a:t>Maquettes dynamiques pour visualiser les parcours usagers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1B7BC4-1637-4BF3-A59C-46D93CEFA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319961"/>
            <a:ext cx="8437438" cy="2535260"/>
          </a:xfrm>
        </p:spPr>
        <p:txBody>
          <a:bodyPr/>
          <a:lstStyle/>
          <a:p>
            <a:pPr marL="0" indent="0">
              <a:buNone/>
            </a:pPr>
            <a:r>
              <a:rPr lang="fr-FR" sz="1800" b="0" dirty="0">
                <a:solidFill>
                  <a:srgbClr val="002060"/>
                </a:solidFill>
                <a:latin typeface="Calibri"/>
                <a:ea typeface="Roboto"/>
              </a:rPr>
              <a:t>Dans la suite de cette présentation nous mettons à votre disposition des maquettes dynamiques de parcours usagers.</a:t>
            </a:r>
          </a:p>
          <a:p>
            <a:pPr marL="0" indent="0">
              <a:buNone/>
            </a:pPr>
            <a:r>
              <a:rPr lang="fr-FR" sz="1800" b="0" dirty="0">
                <a:solidFill>
                  <a:srgbClr val="002060"/>
                </a:solidFill>
                <a:latin typeface="Calibri"/>
                <a:ea typeface="Roboto"/>
              </a:rPr>
              <a:t>Elles vous permettront de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0" dirty="0">
                <a:solidFill>
                  <a:srgbClr val="002060"/>
                </a:solidFill>
                <a:latin typeface="Calibri"/>
                <a:ea typeface="Roboto"/>
              </a:rPr>
              <a:t>Visualiser ce que verront les usagers en fonction de leur situation.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0" dirty="0">
                <a:solidFill>
                  <a:srgbClr val="002060"/>
                </a:solidFill>
                <a:latin typeface="Calibri"/>
                <a:ea typeface="Roboto"/>
              </a:rPr>
              <a:t>Naviguer sur les écrans à l'aide des boutons comme le feront les usagers</a:t>
            </a:r>
            <a:endParaRPr lang="fr-FR" b="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DA27E2B-570A-417D-A461-F52CA13E3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88D96-E650-403E-9790-E110DBC1E035}" type="slidenum">
              <a:rPr lang="fr-FR" altLang="fr-FR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1643576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ppt_cnam">
  <a:themeElements>
    <a:clrScheme name="Cnam">
      <a:dk1>
        <a:srgbClr val="D2853D"/>
      </a:dk1>
      <a:lt1>
        <a:srgbClr val="FFFFFF"/>
      </a:lt1>
      <a:dk2>
        <a:srgbClr val="2A2A2A"/>
      </a:dk2>
      <a:lt2>
        <a:srgbClr val="EEECE1"/>
      </a:lt2>
      <a:accent1>
        <a:srgbClr val="26748B"/>
      </a:accent1>
      <a:accent2>
        <a:srgbClr val="D2853D"/>
      </a:accent2>
      <a:accent3>
        <a:srgbClr val="89B3C0"/>
      </a:accent3>
      <a:accent4>
        <a:srgbClr val="D2853D"/>
      </a:accent4>
      <a:accent5>
        <a:srgbClr val="4BACC6"/>
      </a:accent5>
      <a:accent6>
        <a:srgbClr val="D1813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AB9E23CEE8934CBB4FE61BA098B8BC" ma:contentTypeVersion="13" ma:contentTypeDescription="Crée un document." ma:contentTypeScope="" ma:versionID="db65b2484c91025b7e1e64d946fe66a4">
  <xsd:schema xmlns:xsd="http://www.w3.org/2001/XMLSchema" xmlns:xs="http://www.w3.org/2001/XMLSchema" xmlns:p="http://schemas.microsoft.com/office/2006/metadata/properties" xmlns:ns3="fd99c2dd-5f0d-4aba-8fac-d432369127ad" xmlns:ns4="407e3a9e-76ac-4ae7-93fa-70c36bdf01b4" targetNamespace="http://schemas.microsoft.com/office/2006/metadata/properties" ma:root="true" ma:fieldsID="2d9854939eb380b7f6e2ea69eaae50bb" ns3:_="" ns4:_="">
    <xsd:import namespace="fd99c2dd-5f0d-4aba-8fac-d432369127ad"/>
    <xsd:import namespace="407e3a9e-76ac-4ae7-93fa-70c36bdf01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9c2dd-5f0d-4aba-8fac-d432369127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e3a9e-76ac-4ae7-93fa-70c36bdf01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7C82FF-6DE6-4BD0-ABC8-55BA47CCB265}">
  <ds:schemaRefs>
    <ds:schemaRef ds:uri="http://purl.org/dc/elements/1.1/"/>
    <ds:schemaRef ds:uri="http://schemas.microsoft.com/office/2006/metadata/properties"/>
    <ds:schemaRef ds:uri="fd99c2dd-5f0d-4aba-8fac-d432369127ad"/>
    <ds:schemaRef ds:uri="407e3a9e-76ac-4ae7-93fa-70c36bdf01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BE289AB-BEAB-44A2-AD20-5E6AA21C07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62CAAD-9207-465A-B817-0DF746C41E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99c2dd-5f0d-4aba-8fac-d432369127ad"/>
    <ds:schemaRef ds:uri="407e3a9e-76ac-4ae7-93fa-70c36bdf01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modele_ptt_cnam</Template>
  <TotalTime>121</TotalTime>
  <Words>584</Words>
  <Application>Microsoft Office PowerPoint</Application>
  <PresentationFormat>Affichage à l'écran (16:9)</PresentationFormat>
  <Paragraphs>94</Paragraphs>
  <Slides>15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Calibri</vt:lpstr>
      <vt:lpstr>Roboto</vt:lpstr>
      <vt:lpstr>Roboto Black</vt:lpstr>
      <vt:lpstr>Wingdings</vt:lpstr>
      <vt:lpstr>modele_ppt_cnam</vt:lpstr>
      <vt:lpstr>Acrobat Document</vt:lpstr>
      <vt:lpstr>Adobe Acrobat Document</vt:lpstr>
      <vt:lpstr> Connexion à la personne  Support à destination des partenaires</vt:lpstr>
      <vt:lpstr>Présentation PowerPoint</vt:lpstr>
      <vt:lpstr>Le principe</vt:lpstr>
      <vt:lpstr>Principe</vt:lpstr>
      <vt:lpstr>Principe</vt:lpstr>
      <vt:lpstr>Principe</vt:lpstr>
      <vt:lpstr>La vidéo</vt:lpstr>
      <vt:lpstr>Maquettes dynamiques</vt:lpstr>
      <vt:lpstr>Maquettes dynamiques pour visualiser les parcours usagers</vt:lpstr>
      <vt:lpstr>Maquettes dynamiques pour visualiser les parcours usagers</vt:lpstr>
      <vt:lpstr>Maquettes dynamiques pour visualiser les parcours usagers</vt:lpstr>
      <vt:lpstr>Maquettes dynamiques pour visualiser les parcours usagers</vt:lpstr>
      <vt:lpstr>Maquettes dynamiques pour visualiser les parcours usagers</vt:lpstr>
      <vt:lpstr>Les fiches formation</vt:lpstr>
      <vt:lpstr>Les fiches formation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LARRAGA 920</dc:creator>
  <cp:lastModifiedBy>Aurelie TRICOT 755</cp:lastModifiedBy>
  <cp:revision>13</cp:revision>
  <dcterms:created xsi:type="dcterms:W3CDTF">2021-09-16T10:14:36Z</dcterms:created>
  <dcterms:modified xsi:type="dcterms:W3CDTF">2021-09-30T15:40:51Z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0x0101003AAB9E23CEE8934CBB4FE61BA098B8BC</vt:lpwstr>
  </property>
</Properties>
</file>