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6" r:id="rId5"/>
    <p:sldId id="274" r:id="rId6"/>
    <p:sldId id="265" r:id="rId7"/>
    <p:sldId id="268" r:id="rId8"/>
    <p:sldId id="270" r:id="rId9"/>
    <p:sldId id="271" r:id="rId10"/>
    <p:sldId id="272" r:id="rId11"/>
    <p:sldId id="269" r:id="rId12"/>
    <p:sldId id="275" r:id="rId13"/>
    <p:sldId id="276" r:id="rId14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FD08A34-FD4C-44CE-9DF9-309C3D9A7C90}">
          <p14:sldIdLst>
            <p14:sldId id="256"/>
            <p14:sldId id="258"/>
            <p14:sldId id="260"/>
            <p14:sldId id="266"/>
            <p14:sldId id="274"/>
            <p14:sldId id="265"/>
            <p14:sldId id="268"/>
            <p14:sldId id="270"/>
            <p14:sldId id="271"/>
            <p14:sldId id="272"/>
            <p14:sldId id="269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733"/>
    <a:srgbClr val="6ABCCA"/>
    <a:srgbClr val="39E4FB"/>
    <a:srgbClr val="5BCAD9"/>
    <a:srgbClr val="E5B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7"/>
    <p:restoredTop sz="94743"/>
  </p:normalViewPr>
  <p:slideViewPr>
    <p:cSldViewPr snapToGrid="0" snapToObjects="1">
      <p:cViewPr varScale="1">
        <p:scale>
          <a:sx n="107" d="100"/>
          <a:sy n="107" d="100"/>
        </p:scale>
        <p:origin x="12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278A6-D12C-544E-B230-0089DEE1F7A1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75BAC-4722-2040-AACB-D8E76436A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8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75BAC-4722-2040-AACB-D8E76436A5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23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75BAC-4722-2040-AACB-D8E76436A58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60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E167B-A3A9-0A46-AC4B-B8472F409C42}"/>
              </a:ext>
            </a:extLst>
          </p:cNvPr>
          <p:cNvSpPr/>
          <p:nvPr userDrawn="1"/>
        </p:nvSpPr>
        <p:spPr>
          <a:xfrm>
            <a:off x="0" y="3935506"/>
            <a:ext cx="12192000" cy="2922494"/>
          </a:xfrm>
          <a:prstGeom prst="rect">
            <a:avLst/>
          </a:prstGeom>
          <a:solidFill>
            <a:srgbClr val="6AB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5CDBE1-8633-A348-A482-C1556FAB9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70" y="4786767"/>
            <a:ext cx="10578860" cy="83642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476576-4BB2-6F49-A95C-837BB7829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7785"/>
            <a:ext cx="9144000" cy="436014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95000"/>
                  </a:schemeClr>
                </a:solidFill>
                <a:latin typeface="ITC Avant Garde Gothic Std Book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2C112B-4E4F-B34E-A851-5AD8DB948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952" t="18609" r="22667" b="22397"/>
          <a:stretch/>
        </p:blipFill>
        <p:spPr>
          <a:xfrm>
            <a:off x="4249947" y="590880"/>
            <a:ext cx="3692106" cy="40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53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ercalaire">
    <p:bg>
      <p:bgPr>
        <a:solidFill>
          <a:srgbClr val="6AB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02954-FC26-134B-A2A0-C2032DAE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212" y="2740856"/>
            <a:ext cx="4379259" cy="171460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4BFB446-75A7-7A48-B324-1FC250D0A1A0}"/>
              </a:ext>
            </a:extLst>
          </p:cNvPr>
          <p:cNvSpPr/>
          <p:nvPr userDrawn="1"/>
        </p:nvSpPr>
        <p:spPr>
          <a:xfrm>
            <a:off x="6024281" y="3124201"/>
            <a:ext cx="322729" cy="322729"/>
          </a:xfrm>
          <a:prstGeom prst="ellipse">
            <a:avLst/>
          </a:prstGeom>
          <a:solidFill>
            <a:schemeClr val="bg1"/>
          </a:solidFill>
          <a:ln w="444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07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48B17E3-8C24-CE4F-A292-17920D18A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12575"/>
          <a:stretch/>
        </p:blipFill>
        <p:spPr>
          <a:xfrm rot="348635">
            <a:off x="247171" y="5897482"/>
            <a:ext cx="1838876" cy="8696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A1EC24D-6E82-4A4F-BC4D-1CD6BE0C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024" y="1405244"/>
            <a:ext cx="4993341" cy="61838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ABCC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7112A1-5A2C-484E-8D4D-921CF4CDB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952" t="18609" r="22667" b="22397"/>
          <a:stretch/>
        </p:blipFill>
        <p:spPr>
          <a:xfrm>
            <a:off x="10086119" y="208742"/>
            <a:ext cx="1703296" cy="186646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9A0AC27D-42D9-0443-A720-2C0201938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6023" y="2181468"/>
            <a:ext cx="6140823" cy="30718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1056DA-5566-CD4D-8E16-06D067698E12}"/>
              </a:ext>
            </a:extLst>
          </p:cNvPr>
          <p:cNvSpPr/>
          <p:nvPr userDrawn="1"/>
        </p:nvSpPr>
        <p:spPr>
          <a:xfrm>
            <a:off x="2125346" y="6586505"/>
            <a:ext cx="9780494" cy="71717"/>
          </a:xfrm>
          <a:prstGeom prst="rect">
            <a:avLst/>
          </a:prstGeom>
          <a:solidFill>
            <a:srgbClr val="6AB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19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C1B61E-9E9E-3C45-BB78-1C417840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AB9C26-3E69-E94A-901C-40B3C955C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070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TC Avant Garde Gothic Std Demi" panose="020B0502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TC Avant Garde Gothic Std Book" panose="020B0502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TC Avant Garde Gothic Std Book" panose="020B0502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TC Avant Garde Gothic Std Book" panose="020B0502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TC Avant Garde Gothic Std Book" panose="020B0502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TC Avant Garde Gothic Std Book" panose="020B0502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4.png"/><Relationship Id="rId4" Type="http://schemas.openxmlformats.org/officeDocument/2006/relationships/hyperlink" Target="https://youtu.be/wXpC5Nf--t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hyperlink" Target="https://youtu.be/d-zhZEWw2v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18" Type="http://schemas.openxmlformats.org/officeDocument/2006/relationships/image" Target="../media/image30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9.jpg"/><Relationship Id="rId2" Type="http://schemas.openxmlformats.org/officeDocument/2006/relationships/tags" Target="../tags/tag18.xml"/><Relationship Id="rId16" Type="http://schemas.openxmlformats.org/officeDocument/2006/relationships/image" Target="../media/image28.jpg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90237B-2644-8241-B375-3CB57CFA1453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Accompagner les résidants vers un usage sobre de l’eau et de l’énergie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A2E4C1-AECF-6D44-8CFB-6853EAAB4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Yannick Laurier - Fondation ARALIS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53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5B9956E-BFB9-4A98-A33E-DA316CBF27B9}"/>
              </a:ext>
            </a:extLst>
          </p:cNvPr>
          <p:cNvSpPr txBox="1">
            <a:spLocks/>
          </p:cNvSpPr>
          <p:nvPr/>
        </p:nvSpPr>
        <p:spPr>
          <a:xfrm>
            <a:off x="847989" y="2132273"/>
            <a:ext cx="8915400" cy="412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Clr>
                <a:srgbClr val="37BCAD"/>
              </a:buClr>
              <a:buNone/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EECD20-A038-4AE5-AA63-56C4C5FE0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13" r="41694" b="42231"/>
          <a:stretch/>
        </p:blipFill>
        <p:spPr>
          <a:xfrm>
            <a:off x="1122356" y="2132273"/>
            <a:ext cx="10821116" cy="3563471"/>
          </a:xfrm>
          <a:prstGeom prst="rect">
            <a:avLst/>
          </a:prstGeom>
          <a:ln w="63500">
            <a:solidFill>
              <a:srgbClr val="D97733"/>
            </a:solidFill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F5DDE11E-6247-4FFA-8AB5-86280FE6185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73189" y="239698"/>
            <a:ext cx="7811988" cy="102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6ABCCA"/>
                </a:solidFill>
                <a:latin typeface="ITC Avant Garde Gothic Std Demi" panose="020B0502020202020204" pitchFamily="34" charset="77"/>
                <a:ea typeface="+mj-ea"/>
                <a:cs typeface="+mj-cs"/>
              </a:defRPr>
            </a:lvl1pPr>
          </a:lstStyle>
          <a:p>
            <a:r>
              <a:rPr lang="fr-FR" dirty="0"/>
              <a:t>Dernières étapes du changement: </a:t>
            </a:r>
            <a:br>
              <a:rPr lang="fr-FR" dirty="0"/>
            </a:br>
            <a:r>
              <a:rPr lang="fr-FR" dirty="0"/>
              <a:t>Se préparer - Agir – Consolider – Nouvel équilibre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283E843-5BB6-42B7-9F15-FC08EC96A4D8}"/>
              </a:ext>
            </a:extLst>
          </p:cNvPr>
          <p:cNvSpPr/>
          <p:nvPr/>
        </p:nvSpPr>
        <p:spPr>
          <a:xfrm>
            <a:off x="2805248" y="5292332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F4F7A89-2A42-4A91-A7BE-70FD53567E37}"/>
              </a:ext>
            </a:extLst>
          </p:cNvPr>
          <p:cNvSpPr/>
          <p:nvPr/>
        </p:nvSpPr>
        <p:spPr>
          <a:xfrm>
            <a:off x="4363689" y="5292332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13A24C0-7AA8-4B54-981F-1933685D0FCD}"/>
              </a:ext>
            </a:extLst>
          </p:cNvPr>
          <p:cNvSpPr/>
          <p:nvPr/>
        </p:nvSpPr>
        <p:spPr>
          <a:xfrm>
            <a:off x="5922130" y="5292332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5B8AEE-175E-46EE-BE06-63E2680B429A}"/>
              </a:ext>
            </a:extLst>
          </p:cNvPr>
          <p:cNvSpPr/>
          <p:nvPr/>
        </p:nvSpPr>
        <p:spPr>
          <a:xfrm>
            <a:off x="7480571" y="5292332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787A75C-2E80-458F-A506-E9463C070AFB}"/>
              </a:ext>
            </a:extLst>
          </p:cNvPr>
          <p:cNvSpPr/>
          <p:nvPr/>
        </p:nvSpPr>
        <p:spPr>
          <a:xfrm>
            <a:off x="9020798" y="5292332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0792E90-E110-4011-A73F-3EAB976B62ED}"/>
              </a:ext>
            </a:extLst>
          </p:cNvPr>
          <p:cNvSpPr/>
          <p:nvPr/>
        </p:nvSpPr>
        <p:spPr>
          <a:xfrm>
            <a:off x="10561025" y="5292332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38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5B9956E-BFB9-4A98-A33E-DA316CBF27B9}"/>
              </a:ext>
            </a:extLst>
          </p:cNvPr>
          <p:cNvSpPr txBox="1">
            <a:spLocks/>
          </p:cNvSpPr>
          <p:nvPr/>
        </p:nvSpPr>
        <p:spPr>
          <a:xfrm>
            <a:off x="847989" y="2132273"/>
            <a:ext cx="8915400" cy="412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Clr>
                <a:srgbClr val="37BCAD"/>
              </a:buClr>
              <a:buNone/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  <p:pic>
        <p:nvPicPr>
          <p:cNvPr id="8" name="Image 7">
            <a:hlinkClick r:id="rId4"/>
            <a:extLst>
              <a:ext uri="{FF2B5EF4-FFF2-40B4-BE49-F238E27FC236}">
                <a16:creationId xmlns:a16="http://schemas.microsoft.com/office/drawing/2014/main" id="{01F4070A-B1CB-4708-8BA3-05A3FBF5D8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6" t="18502" r="58509" b="20776"/>
          <a:stretch/>
        </p:blipFill>
        <p:spPr>
          <a:xfrm>
            <a:off x="1760705" y="1371599"/>
            <a:ext cx="8247494" cy="4401671"/>
          </a:xfrm>
          <a:prstGeom prst="rect">
            <a:avLst/>
          </a:prstGeom>
          <a:ln w="63500">
            <a:solidFill>
              <a:srgbClr val="D97733"/>
            </a:solidFill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C2E7550-8061-4340-8161-062D6D7F0AD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73189" y="239698"/>
            <a:ext cx="7811988" cy="102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6ABCCA"/>
                </a:solidFill>
                <a:latin typeface="ITC Avant Garde Gothic Std Demi" panose="020B0502020202020204" pitchFamily="34" charset="77"/>
                <a:ea typeface="+mj-ea"/>
                <a:cs typeface="+mj-cs"/>
              </a:defRPr>
            </a:lvl1pPr>
          </a:lstStyle>
          <a:p>
            <a:r>
              <a:rPr lang="fr-FR" dirty="0"/>
              <a:t>Dernières étapes du changement: </a:t>
            </a:r>
            <a:br>
              <a:rPr lang="fr-FR" dirty="0"/>
            </a:br>
            <a:r>
              <a:rPr lang="fr-FR" dirty="0"/>
              <a:t>Se préparer - Agir – Consolider – Nouvel équilibre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98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5B9956E-BFB9-4A98-A33E-DA316CBF27B9}"/>
              </a:ext>
            </a:extLst>
          </p:cNvPr>
          <p:cNvSpPr txBox="1">
            <a:spLocks/>
          </p:cNvSpPr>
          <p:nvPr/>
        </p:nvSpPr>
        <p:spPr>
          <a:xfrm>
            <a:off x="847989" y="2132273"/>
            <a:ext cx="8915400" cy="412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Clr>
                <a:srgbClr val="37BCAD"/>
              </a:buClr>
              <a:buNone/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2E7550-8061-4340-8161-062D6D7F0AD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73189" y="239698"/>
            <a:ext cx="7811988" cy="102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6ABCCA"/>
                </a:solidFill>
                <a:latin typeface="ITC Avant Garde Gothic Std Demi" panose="020B0502020202020204" pitchFamily="34" charset="77"/>
                <a:ea typeface="+mj-ea"/>
                <a:cs typeface="+mj-cs"/>
              </a:defRPr>
            </a:lvl1pPr>
          </a:lstStyle>
          <a:p>
            <a:r>
              <a:rPr lang="fr-FR" dirty="0"/>
              <a:t>Des outils adaptés et évolutifs mais…</a:t>
            </a:r>
          </a:p>
          <a:p>
            <a:r>
              <a:rPr lang="fr-FR" dirty="0"/>
              <a:t>qui ne se suffisent pas à </a:t>
            </a:r>
            <a:r>
              <a:rPr lang="fr-FR" dirty="0" err="1"/>
              <a:t>eux-même</a:t>
            </a:r>
            <a:endParaRPr lang="fr-FR" dirty="0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8E6BBD0D-9C2F-48E7-A3D1-A6A8CC3F981F}"/>
              </a:ext>
            </a:extLst>
          </p:cNvPr>
          <p:cNvSpPr txBox="1">
            <a:spLocks/>
          </p:cNvSpPr>
          <p:nvPr/>
        </p:nvSpPr>
        <p:spPr>
          <a:xfrm>
            <a:off x="847988" y="1828800"/>
            <a:ext cx="10178600" cy="4427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ITC Avant Garde Gothic Std Book"/>
              </a:rPr>
              <a:t>Des outils qui peuvent difficilement vivre sans un manager énergie / responsable énergie / chargé de mission énergie / ...</a:t>
            </a: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2000" b="1" dirty="0"/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ITC Avant Garde Gothic Std Book"/>
              </a:rPr>
              <a:t>Intégrer la question des fluides dans le fonctionnement de professionnels de l’accompagnement social est déjà un sujet d’accompagnement au changement</a:t>
            </a: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2000" b="1" dirty="0">
              <a:latin typeface="ITC Avant Garde Gothic Std Book"/>
            </a:endParaRP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ITC Avant Garde Gothic Std Book"/>
              </a:rPr>
              <a:t>L’inscription de l’accompagnement dans la durée est primordiale </a:t>
            </a: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2000" b="1" dirty="0">
              <a:latin typeface="ITC Avant Garde Gothic Std Book"/>
            </a:endParaRP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69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5B9956E-BFB9-4A98-A33E-DA316CBF27B9}"/>
              </a:ext>
            </a:extLst>
          </p:cNvPr>
          <p:cNvSpPr txBox="1">
            <a:spLocks/>
          </p:cNvSpPr>
          <p:nvPr/>
        </p:nvSpPr>
        <p:spPr>
          <a:xfrm>
            <a:off x="847989" y="2132273"/>
            <a:ext cx="8915400" cy="412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Clr>
                <a:srgbClr val="37BCAD"/>
              </a:buClr>
              <a:buNone/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2E7550-8061-4340-8161-062D6D7F0AD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73189" y="239698"/>
            <a:ext cx="7811988" cy="102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6ABCCA"/>
                </a:solidFill>
                <a:latin typeface="ITC Avant Garde Gothic Std Demi" panose="020B0502020202020204" pitchFamily="34" charset="77"/>
                <a:ea typeface="+mj-ea"/>
                <a:cs typeface="+mj-cs"/>
              </a:defRPr>
            </a:lvl1pPr>
          </a:lstStyle>
          <a:p>
            <a:r>
              <a:rPr lang="fr-FR" dirty="0"/>
              <a:t>Des outils utiles ?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8E6BBD0D-9C2F-48E7-A3D1-A6A8CC3F981F}"/>
              </a:ext>
            </a:extLst>
          </p:cNvPr>
          <p:cNvSpPr txBox="1">
            <a:spLocks/>
          </p:cNvSpPr>
          <p:nvPr/>
        </p:nvSpPr>
        <p:spPr>
          <a:xfrm>
            <a:off x="847988" y="1828800"/>
            <a:ext cx="10178600" cy="4427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ITC Avant Garde Gothic Std Book"/>
              </a:rPr>
              <a:t>Quel gain pour ARALIS ?</a:t>
            </a:r>
          </a:p>
          <a:p>
            <a:pPr marL="1371600" lvl="3" indent="0">
              <a:buClr>
                <a:srgbClr val="6ABCCA"/>
              </a:buClr>
              <a:buNone/>
              <a:defRPr/>
            </a:pPr>
            <a:endParaRPr lang="fr-FR" sz="2000" b="1" dirty="0">
              <a:latin typeface="ITC Avant Garde Gothic Std Book"/>
            </a:endParaRP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Quel intérêt pour les professionnels de l’accompagnement social ?</a:t>
            </a: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2000" b="1" dirty="0">
              <a:latin typeface="ITC Avant Garde Gothic Std Book"/>
            </a:endParaRP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ITC Avant Garde Gothic Std Book"/>
              </a:rPr>
              <a:t>Quel bénéfice pour les résidants ?</a:t>
            </a: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2000" b="1" dirty="0">
              <a:latin typeface="ITC Avant Garde Gothic Std Book"/>
            </a:endParaRP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2000" b="1" dirty="0">
              <a:latin typeface="ITC Avant Garde Gothic Std Book"/>
            </a:endParaRP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96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F8D6E-9B32-3842-9CE8-EDF641BE2D0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26024" y="544632"/>
            <a:ext cx="5324687" cy="618385"/>
          </a:xfrm>
        </p:spPr>
        <p:txBody>
          <a:bodyPr>
            <a:normAutofit fontScale="90000"/>
          </a:bodyPr>
          <a:lstStyle/>
          <a:p>
            <a:r>
              <a:rPr lang="fr-FR" dirty="0"/>
              <a:t>La Fondation ARALIS en chiffres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0F6A5DF-A65F-47F7-AFF0-BF330EAC26A2}"/>
              </a:ext>
            </a:extLst>
          </p:cNvPr>
          <p:cNvGrpSpPr/>
          <p:nvPr/>
        </p:nvGrpSpPr>
        <p:grpSpPr>
          <a:xfrm>
            <a:off x="1559854" y="3851336"/>
            <a:ext cx="1290919" cy="1295400"/>
            <a:chOff x="735105" y="2133601"/>
            <a:chExt cx="1290919" cy="12954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293A0278-7898-4F0C-AE0B-8364E59551A1}"/>
                </a:ext>
              </a:extLst>
            </p:cNvPr>
            <p:cNvSpPr/>
            <p:nvPr/>
          </p:nvSpPr>
          <p:spPr>
            <a:xfrm>
              <a:off x="735105" y="2133601"/>
              <a:ext cx="1290919" cy="1295400"/>
            </a:xfrm>
            <a:prstGeom prst="ellipse">
              <a:avLst/>
            </a:prstGeom>
            <a:solidFill>
              <a:srgbClr val="6ABCCA"/>
            </a:solidFill>
            <a:ln w="38100">
              <a:solidFill>
                <a:srgbClr val="D977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53CA3DF-88B1-4832-AC38-56E38DEA362D}"/>
                </a:ext>
              </a:extLst>
            </p:cNvPr>
            <p:cNvSpPr txBox="1"/>
            <p:nvPr/>
          </p:nvSpPr>
          <p:spPr>
            <a:xfrm>
              <a:off x="878540" y="2365802"/>
              <a:ext cx="995083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TC Avant Garde Gothic Std Book"/>
                </a:rPr>
                <a:t>50 sites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9A152E2-C270-427B-8E41-107AB2BA18C9}"/>
              </a:ext>
            </a:extLst>
          </p:cNvPr>
          <p:cNvGrpSpPr/>
          <p:nvPr/>
        </p:nvGrpSpPr>
        <p:grpSpPr>
          <a:xfrm>
            <a:off x="3003174" y="2180004"/>
            <a:ext cx="1855694" cy="1828799"/>
            <a:chOff x="735105" y="2133601"/>
            <a:chExt cx="1290919" cy="12954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52D8754-EC11-46B0-8BFE-08B43660992D}"/>
                </a:ext>
              </a:extLst>
            </p:cNvPr>
            <p:cNvSpPr/>
            <p:nvPr/>
          </p:nvSpPr>
          <p:spPr>
            <a:xfrm>
              <a:off x="735105" y="2133601"/>
              <a:ext cx="1290919" cy="1295400"/>
            </a:xfrm>
            <a:prstGeom prst="ellipse">
              <a:avLst/>
            </a:prstGeom>
            <a:solidFill>
              <a:srgbClr val="6ABCCA"/>
            </a:solidFill>
            <a:ln w="38100">
              <a:solidFill>
                <a:srgbClr val="D977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FD4BB72-09E5-4F60-A7AA-61D6A6B0DCDD}"/>
                </a:ext>
              </a:extLst>
            </p:cNvPr>
            <p:cNvSpPr txBox="1"/>
            <p:nvPr/>
          </p:nvSpPr>
          <p:spPr>
            <a:xfrm>
              <a:off x="838004" y="2469495"/>
              <a:ext cx="1085121" cy="58862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TC Avant Garde Gothic Std Book"/>
                </a:rPr>
                <a:t>4 000 logements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1308F18-E74C-4C88-A1CA-E9BBD3B11601}"/>
              </a:ext>
            </a:extLst>
          </p:cNvPr>
          <p:cNvGrpSpPr/>
          <p:nvPr/>
        </p:nvGrpSpPr>
        <p:grpSpPr>
          <a:xfrm>
            <a:off x="690280" y="1569304"/>
            <a:ext cx="1290919" cy="1295400"/>
            <a:chOff x="735105" y="2133601"/>
            <a:chExt cx="1290919" cy="129540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397A707-EE6E-49C8-8CBE-72264B2060FB}"/>
                </a:ext>
              </a:extLst>
            </p:cNvPr>
            <p:cNvSpPr/>
            <p:nvPr/>
          </p:nvSpPr>
          <p:spPr>
            <a:xfrm>
              <a:off x="735105" y="2133601"/>
              <a:ext cx="1290919" cy="1295400"/>
            </a:xfrm>
            <a:prstGeom prst="ellipse">
              <a:avLst/>
            </a:prstGeom>
            <a:solidFill>
              <a:srgbClr val="6ABCCA"/>
            </a:solidFill>
            <a:ln w="38100">
              <a:solidFill>
                <a:srgbClr val="D977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5763C41-57C2-407D-BE24-C869F9028A44}"/>
                </a:ext>
              </a:extLst>
            </p:cNvPr>
            <p:cNvSpPr txBox="1"/>
            <p:nvPr/>
          </p:nvSpPr>
          <p:spPr>
            <a:xfrm>
              <a:off x="806822" y="2365802"/>
              <a:ext cx="114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TC Avant Garde Gothic Std Book"/>
                </a:rPr>
                <a:t>133</a:t>
              </a: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TC Avant Garde Gothic Std Book"/>
                </a:rPr>
                <a:t>salariés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AC74415-1555-4026-A7B5-4237F33674E6}"/>
              </a:ext>
            </a:extLst>
          </p:cNvPr>
          <p:cNvGrpSpPr/>
          <p:nvPr/>
        </p:nvGrpSpPr>
        <p:grpSpPr>
          <a:xfrm>
            <a:off x="5871878" y="3085735"/>
            <a:ext cx="1855694" cy="1828799"/>
            <a:chOff x="735105" y="2133601"/>
            <a:chExt cx="1290919" cy="12954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774CE9E-C7D4-40C6-AA82-5686D2342A75}"/>
                </a:ext>
              </a:extLst>
            </p:cNvPr>
            <p:cNvSpPr/>
            <p:nvPr/>
          </p:nvSpPr>
          <p:spPr>
            <a:xfrm>
              <a:off x="735105" y="2133601"/>
              <a:ext cx="1290919" cy="1295400"/>
            </a:xfrm>
            <a:prstGeom prst="ellipse">
              <a:avLst/>
            </a:prstGeom>
            <a:solidFill>
              <a:srgbClr val="6ABCCA"/>
            </a:solidFill>
            <a:ln w="38100">
              <a:solidFill>
                <a:srgbClr val="D977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A7528E0-06E4-4094-8EFE-B3F6ECCC52D7}"/>
                </a:ext>
              </a:extLst>
            </p:cNvPr>
            <p:cNvSpPr txBox="1"/>
            <p:nvPr/>
          </p:nvSpPr>
          <p:spPr>
            <a:xfrm>
              <a:off x="838004" y="2356184"/>
              <a:ext cx="1085121" cy="85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TC Avant Garde Gothic Std Book"/>
                </a:rPr>
                <a:t>2,3 M€</a:t>
              </a: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TC Avant Garde Gothic Std Book"/>
                </a:rPr>
                <a:t>Budget fluides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46E5728-A9D4-4EAF-AEF8-4F3D8924CB09}"/>
              </a:ext>
            </a:extLst>
          </p:cNvPr>
          <p:cNvGrpSpPr/>
          <p:nvPr/>
        </p:nvGrpSpPr>
        <p:grpSpPr>
          <a:xfrm>
            <a:off x="4428558" y="4802590"/>
            <a:ext cx="1290919" cy="1295400"/>
            <a:chOff x="735105" y="2133601"/>
            <a:chExt cx="1290919" cy="129540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B44F1E2D-4BF0-4312-BD75-E2F53E303C2C}"/>
                </a:ext>
              </a:extLst>
            </p:cNvPr>
            <p:cNvSpPr/>
            <p:nvPr/>
          </p:nvSpPr>
          <p:spPr>
            <a:xfrm>
              <a:off x="735105" y="2133601"/>
              <a:ext cx="1290919" cy="1295400"/>
            </a:xfrm>
            <a:prstGeom prst="ellipse">
              <a:avLst/>
            </a:prstGeom>
            <a:solidFill>
              <a:srgbClr val="6ABCCA"/>
            </a:solidFill>
            <a:ln w="38100">
              <a:solidFill>
                <a:srgbClr val="D977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9B65F70-76E3-41E9-801B-CE85A151A0DB}"/>
                </a:ext>
              </a:extLst>
            </p:cNvPr>
            <p:cNvSpPr txBox="1"/>
            <p:nvPr/>
          </p:nvSpPr>
          <p:spPr>
            <a:xfrm>
              <a:off x="883022" y="2365802"/>
              <a:ext cx="995083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TC Avant Garde Gothic Std Book"/>
                </a:rPr>
                <a:t>82%</a:t>
              </a: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TC Avant Garde Gothic Std Book"/>
                </a:rPr>
                <a:t>Isolée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120B5D5-29F0-4DB1-9889-38BBBF98A658}"/>
              </a:ext>
            </a:extLst>
          </p:cNvPr>
          <p:cNvGrpSpPr/>
          <p:nvPr/>
        </p:nvGrpSpPr>
        <p:grpSpPr>
          <a:xfrm>
            <a:off x="8633017" y="4444115"/>
            <a:ext cx="1855694" cy="1828799"/>
            <a:chOff x="735105" y="2133601"/>
            <a:chExt cx="1290919" cy="12954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3C92C30-61A2-4C2A-B596-F236CA2BF4E8}"/>
                </a:ext>
              </a:extLst>
            </p:cNvPr>
            <p:cNvSpPr/>
            <p:nvPr/>
          </p:nvSpPr>
          <p:spPr>
            <a:xfrm>
              <a:off x="735105" y="2133601"/>
              <a:ext cx="1290919" cy="1295400"/>
            </a:xfrm>
            <a:prstGeom prst="ellipse">
              <a:avLst/>
            </a:prstGeom>
            <a:solidFill>
              <a:srgbClr val="6ABCCA"/>
            </a:solidFill>
            <a:ln w="38100">
              <a:solidFill>
                <a:srgbClr val="D977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F3E5A8D-D7A8-4A1B-9535-3F55F750D5E1}"/>
                </a:ext>
              </a:extLst>
            </p:cNvPr>
            <p:cNvSpPr txBox="1"/>
            <p:nvPr/>
          </p:nvSpPr>
          <p:spPr>
            <a:xfrm>
              <a:off x="841122" y="2356184"/>
              <a:ext cx="1085121" cy="85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TC Avant Garde Gothic Std Book"/>
                </a:rPr>
                <a:t>760 logements connectés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39070D8-2046-44CD-B41D-BAFF8152B105}"/>
              </a:ext>
            </a:extLst>
          </p:cNvPr>
          <p:cNvGrpSpPr/>
          <p:nvPr/>
        </p:nvGrpSpPr>
        <p:grpSpPr>
          <a:xfrm>
            <a:off x="7875489" y="2180004"/>
            <a:ext cx="1290919" cy="1295400"/>
            <a:chOff x="735105" y="2133601"/>
            <a:chExt cx="1290919" cy="12954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2220630-6C84-4D9F-A2A8-7A3B49856B8E}"/>
                </a:ext>
              </a:extLst>
            </p:cNvPr>
            <p:cNvSpPr/>
            <p:nvPr/>
          </p:nvSpPr>
          <p:spPr>
            <a:xfrm>
              <a:off x="735105" y="2133601"/>
              <a:ext cx="1290919" cy="1295400"/>
            </a:xfrm>
            <a:prstGeom prst="ellipse">
              <a:avLst/>
            </a:prstGeom>
            <a:solidFill>
              <a:srgbClr val="6ABCCA"/>
            </a:solidFill>
            <a:ln w="38100">
              <a:solidFill>
                <a:srgbClr val="D977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D59AADE-ECD4-451D-80C0-51C5446E8C74}"/>
                </a:ext>
              </a:extLst>
            </p:cNvPr>
            <p:cNvSpPr txBox="1"/>
            <p:nvPr/>
          </p:nvSpPr>
          <p:spPr>
            <a:xfrm>
              <a:off x="809064" y="2365802"/>
              <a:ext cx="11430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ITC Avant Garde Gothic Std Book"/>
                </a:rPr>
                <a:t>53%</a:t>
              </a:r>
            </a:p>
            <a:p>
              <a:pPr algn="ctr"/>
              <a:r>
                <a:rPr lang="fr-FR" sz="2000" b="1" dirty="0">
                  <a:solidFill>
                    <a:schemeClr val="bg1"/>
                  </a:solidFill>
                  <a:latin typeface="ITC Avant Garde Gothic Std Book"/>
                </a:rPr>
                <a:t>Hors UE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36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F8D6E-9B32-3842-9CE8-EDF641BE2D0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26024" y="632886"/>
            <a:ext cx="7277774" cy="618385"/>
          </a:xfrm>
        </p:spPr>
        <p:txBody>
          <a:bodyPr>
            <a:normAutofit fontScale="90000"/>
          </a:bodyPr>
          <a:lstStyle/>
          <a:p>
            <a:r>
              <a:rPr lang="fr-FR" dirty="0"/>
              <a:t>La Fondation ARALIS et la question des fluides</a:t>
            </a:r>
          </a:p>
        </p:txBody>
      </p:sp>
      <p:pic>
        <p:nvPicPr>
          <p:cNvPr id="4" name="Espace réservé du contenu 12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34CBBD34-6E66-4965-8DB8-E10B17CC4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5494" t="7742" r="15396" b="15045"/>
          <a:stretch/>
        </p:blipFill>
        <p:spPr>
          <a:xfrm>
            <a:off x="3782356" y="2361459"/>
            <a:ext cx="5030460" cy="4215179"/>
          </a:xfrm>
        </p:spPr>
      </p:pic>
      <p:pic>
        <p:nvPicPr>
          <p:cNvPr id="5" name="Espace réservé du contenu 12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EE08AF2E-B8A0-41D6-8530-C0825B2EC0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94" t="7742" r="15396" b="15045"/>
          <a:stretch/>
        </p:blipFill>
        <p:spPr>
          <a:xfrm>
            <a:off x="3204839" y="1431262"/>
            <a:ext cx="5805996" cy="4865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705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46100-DA39-42C4-A545-E37FB43F7B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42307" y="649178"/>
            <a:ext cx="7866804" cy="618385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mettre en place un </a:t>
            </a:r>
            <a:br>
              <a:rPr lang="fr-FR" dirty="0"/>
            </a:br>
            <a:r>
              <a:rPr lang="fr-FR" dirty="0"/>
              <a:t>système de gestion des fluides ?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AB4A1F8-6538-4B4E-9171-532282D4778F}"/>
              </a:ext>
            </a:extLst>
          </p:cNvPr>
          <p:cNvGrpSpPr/>
          <p:nvPr/>
        </p:nvGrpSpPr>
        <p:grpSpPr>
          <a:xfrm>
            <a:off x="2283519" y="1881476"/>
            <a:ext cx="7849526" cy="773055"/>
            <a:chOff x="2283519" y="1881476"/>
            <a:chExt cx="7849526" cy="773055"/>
          </a:xfrm>
        </p:grpSpPr>
        <p:pic>
          <p:nvPicPr>
            <p:cNvPr id="6" name="Graphique 5" descr="Pièces">
              <a:extLst>
                <a:ext uri="{FF2B5EF4-FFF2-40B4-BE49-F238E27FC236}">
                  <a16:creationId xmlns:a16="http://schemas.microsoft.com/office/drawing/2014/main" id="{0F31B72B-B6D1-4E33-A86F-F6F3998BD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3519" y="1881476"/>
              <a:ext cx="688708" cy="688708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F750D12-FD03-4AB2-8207-8A81E0DDB0EB}"/>
                </a:ext>
              </a:extLst>
            </p:cNvPr>
            <p:cNvSpPr txBox="1"/>
            <p:nvPr/>
          </p:nvSpPr>
          <p:spPr>
            <a:xfrm>
              <a:off x="3179298" y="2038978"/>
              <a:ext cx="69537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6ABCCA"/>
                </a:buClr>
                <a:buFont typeface="Arial" panose="020B0604020202020204" pitchFamily="34" charset="0"/>
                <a:buChar char="•"/>
              </a:pPr>
              <a:r>
                <a:rPr 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Avant Garde Gothic Std Book" panose="020B0502020202020204"/>
                </a:rPr>
                <a:t>Pour réduire la facture globale pour les fluides </a:t>
              </a:r>
              <a:r>
                <a:rPr lang="fr-FR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fr-FR" sz="1600" b="1" i="1" dirty="0">
                  <a:solidFill>
                    <a:srgbClr val="D97733"/>
                  </a:solidFill>
                </a:rPr>
                <a:t>#ECONOMIES</a:t>
              </a:r>
            </a:p>
            <a:p>
              <a:pPr algn="l"/>
              <a:endParaRPr lang="fr-FR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43037B1-A31C-449F-8F6A-3CA8C408C1B8}"/>
              </a:ext>
            </a:extLst>
          </p:cNvPr>
          <p:cNvGrpSpPr/>
          <p:nvPr/>
        </p:nvGrpSpPr>
        <p:grpSpPr>
          <a:xfrm>
            <a:off x="2283519" y="2646701"/>
            <a:ext cx="7849526" cy="801982"/>
            <a:chOff x="2283519" y="2646701"/>
            <a:chExt cx="7849526" cy="801982"/>
          </a:xfrm>
        </p:grpSpPr>
        <p:pic>
          <p:nvPicPr>
            <p:cNvPr id="7" name="Graphique 6" descr="Graphique à barres">
              <a:extLst>
                <a:ext uri="{FF2B5EF4-FFF2-40B4-BE49-F238E27FC236}">
                  <a16:creationId xmlns:a16="http://schemas.microsoft.com/office/drawing/2014/main" id="{01FEC06F-4930-4A94-B8C2-0E439516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83519" y="2646701"/>
              <a:ext cx="688708" cy="688708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B4BAE4F-9C95-49FB-A5E9-A0597CEC8AC9}"/>
                </a:ext>
              </a:extLst>
            </p:cNvPr>
            <p:cNvSpPr txBox="1"/>
            <p:nvPr/>
          </p:nvSpPr>
          <p:spPr>
            <a:xfrm>
              <a:off x="3179298" y="2833130"/>
              <a:ext cx="69537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6ABCCA"/>
                </a:buClr>
                <a:buFont typeface="Arial" panose="020B0604020202020204" pitchFamily="34" charset="0"/>
                <a:buChar char="•"/>
              </a:pPr>
              <a:r>
                <a:rPr 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Avant Garde Gothic Std Book" panose="020B0502020202020204"/>
                </a:rPr>
                <a:t>Pour améliorer le suivi des données </a:t>
              </a:r>
              <a:r>
                <a:rPr lang="fr-FR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fr-FR" sz="1600" b="1" i="1" dirty="0">
                  <a:solidFill>
                    <a:srgbClr val="D97733"/>
                  </a:solidFill>
                </a:rPr>
                <a:t>#STRATEGIE</a:t>
              </a:r>
            </a:p>
            <a:p>
              <a:pPr algn="l"/>
              <a:endParaRPr lang="fr-FR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B12C7F3-0D12-4C0E-9280-DDF793B006F2}"/>
              </a:ext>
            </a:extLst>
          </p:cNvPr>
          <p:cNvGrpSpPr/>
          <p:nvPr/>
        </p:nvGrpSpPr>
        <p:grpSpPr>
          <a:xfrm>
            <a:off x="2283519" y="3489108"/>
            <a:ext cx="7849526" cy="753727"/>
            <a:chOff x="2283519" y="3489108"/>
            <a:chExt cx="7849526" cy="753727"/>
          </a:xfrm>
        </p:grpSpPr>
        <p:pic>
          <p:nvPicPr>
            <p:cNvPr id="8" name="Graphique 7" descr="Visage souriant blanc">
              <a:extLst>
                <a:ext uri="{FF2B5EF4-FFF2-40B4-BE49-F238E27FC236}">
                  <a16:creationId xmlns:a16="http://schemas.microsoft.com/office/drawing/2014/main" id="{7A154FB3-5BB5-4761-9B85-7C72AF951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83519" y="3489108"/>
              <a:ext cx="688708" cy="688708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3264736-9CE3-4F66-B947-864B951A7B9A}"/>
                </a:ext>
              </a:extLst>
            </p:cNvPr>
            <p:cNvSpPr txBox="1"/>
            <p:nvPr/>
          </p:nvSpPr>
          <p:spPr>
            <a:xfrm>
              <a:off x="3179298" y="3627282"/>
              <a:ext cx="69537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6ABCCA"/>
                </a:buClr>
                <a:buFont typeface="Arial" panose="020B0604020202020204" pitchFamily="34" charset="0"/>
                <a:buChar char="•"/>
              </a:pPr>
              <a:r>
                <a:rPr 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Avant Garde Gothic Std Book" panose="020B0502020202020204"/>
                </a:rPr>
                <a:t>Pour améliorer la satisfaction « client » </a:t>
              </a:r>
              <a:r>
                <a:rPr lang="fr-FR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fr-FR" sz="1600" b="1" i="1" dirty="0">
                  <a:solidFill>
                    <a:srgbClr val="D97733"/>
                  </a:solidFill>
                </a:rPr>
                <a:t>#QUALITE DE SERVICE</a:t>
              </a:r>
            </a:p>
            <a:p>
              <a:pPr algn="l"/>
              <a:endParaRPr lang="fr-FR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D8B608B-02CC-4A92-91AA-7EFEBF9179F9}"/>
              </a:ext>
            </a:extLst>
          </p:cNvPr>
          <p:cNvGrpSpPr/>
          <p:nvPr/>
        </p:nvGrpSpPr>
        <p:grpSpPr>
          <a:xfrm>
            <a:off x="2129137" y="4241410"/>
            <a:ext cx="8003907" cy="914400"/>
            <a:chOff x="2129137" y="4241410"/>
            <a:chExt cx="8003907" cy="914400"/>
          </a:xfrm>
        </p:grpSpPr>
        <p:pic>
          <p:nvPicPr>
            <p:cNvPr id="9" name="Graphique 8" descr="Natation">
              <a:extLst>
                <a:ext uri="{FF2B5EF4-FFF2-40B4-BE49-F238E27FC236}">
                  <a16:creationId xmlns:a16="http://schemas.microsoft.com/office/drawing/2014/main" id="{BDCD0140-CD29-4945-9FE5-515A7E6C4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29137" y="4241410"/>
              <a:ext cx="914400" cy="91440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7EFD1F1-9E54-436A-8A4D-62C27137FAEE}"/>
                </a:ext>
              </a:extLst>
            </p:cNvPr>
            <p:cNvSpPr txBox="1"/>
            <p:nvPr/>
          </p:nvSpPr>
          <p:spPr>
            <a:xfrm>
              <a:off x="3179297" y="4487778"/>
              <a:ext cx="69537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6ABCCA"/>
                </a:buClr>
                <a:buFont typeface="Arial" panose="020B0604020202020204" pitchFamily="34" charset="0"/>
                <a:buChar char="•"/>
              </a:pPr>
              <a:r>
                <a:rPr 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Avant Garde Gothic Std Book" panose="020B0502020202020204"/>
                </a:rPr>
                <a:t>Pour prévenir les risques: incendie, inondation </a:t>
              </a:r>
              <a:r>
                <a:rPr lang="fr-FR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fr-FR" sz="1600" b="1" i="1" dirty="0">
                  <a:solidFill>
                    <a:srgbClr val="D97733"/>
                  </a:solidFill>
                </a:rPr>
                <a:t>#PREVENTION</a:t>
              </a:r>
            </a:p>
            <a:p>
              <a:pPr algn="l"/>
              <a:endParaRPr lang="fr-FR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40C52F6-CC55-48BD-A2E1-BAE99551BD0B}"/>
              </a:ext>
            </a:extLst>
          </p:cNvPr>
          <p:cNvGrpSpPr/>
          <p:nvPr/>
        </p:nvGrpSpPr>
        <p:grpSpPr>
          <a:xfrm>
            <a:off x="2042307" y="5155810"/>
            <a:ext cx="8090738" cy="1014370"/>
            <a:chOff x="2042307" y="5155810"/>
            <a:chExt cx="8090738" cy="1014370"/>
          </a:xfrm>
        </p:grpSpPr>
        <p:pic>
          <p:nvPicPr>
            <p:cNvPr id="10" name="Graphique 9" descr="Pouce en haut">
              <a:extLst>
                <a:ext uri="{FF2B5EF4-FFF2-40B4-BE49-F238E27FC236}">
                  <a16:creationId xmlns:a16="http://schemas.microsoft.com/office/drawing/2014/main" id="{1D036F30-747C-4721-944F-72BA2CBAC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83519" y="5250770"/>
              <a:ext cx="688708" cy="688708"/>
            </a:xfrm>
            <a:prstGeom prst="rect">
              <a:avLst/>
            </a:prstGeom>
          </p:spPr>
        </p:pic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BCBD36A-AE5D-4839-A2BD-B90390D6756C}"/>
                </a:ext>
              </a:extLst>
            </p:cNvPr>
            <p:cNvSpPr/>
            <p:nvPr/>
          </p:nvSpPr>
          <p:spPr>
            <a:xfrm>
              <a:off x="2042307" y="5155810"/>
              <a:ext cx="8090738" cy="1014370"/>
            </a:xfrm>
            <a:prstGeom prst="roundRect">
              <a:avLst/>
            </a:prstGeom>
            <a:noFill/>
            <a:ln w="57150">
              <a:solidFill>
                <a:srgbClr val="6ABC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4B3D089-30FC-43FF-BC67-97A63128FB64}"/>
                </a:ext>
              </a:extLst>
            </p:cNvPr>
            <p:cNvSpPr txBox="1"/>
            <p:nvPr/>
          </p:nvSpPr>
          <p:spPr>
            <a:xfrm>
              <a:off x="3179296" y="5259343"/>
              <a:ext cx="695374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6ABCCA"/>
                </a:buClr>
                <a:buFont typeface="Arial" panose="020B0604020202020204" pitchFamily="34" charset="0"/>
                <a:buChar char="•"/>
              </a:pPr>
              <a:r>
                <a:rPr 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Avant Garde Gothic Std Book" panose="020B0502020202020204"/>
                </a:rPr>
                <a:t>Pour </a:t>
              </a:r>
              <a:r>
                <a:rPr lang="fr-FR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Avant Garde Gothic Std Book" panose="020B0502020202020204"/>
                </a:rPr>
                <a:t>accompagner</a:t>
              </a:r>
              <a:r>
                <a:rPr 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Avant Garde Gothic Std Book" panose="020B0502020202020204"/>
                </a:rPr>
                <a:t> les résidants vers un usage sobre de l’eau et de l’énergie </a:t>
              </a:r>
              <a:r>
                <a:rPr lang="fr-FR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fr-FR" sz="1600" b="1" i="1" dirty="0">
                  <a:solidFill>
                    <a:srgbClr val="D97733"/>
                  </a:solidFill>
                </a:rPr>
                <a:t>#RESPONSABILITE SOCIETALE</a:t>
              </a:r>
            </a:p>
            <a:p>
              <a:pPr algn="l"/>
              <a:endParaRPr lang="fr-F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29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12B36F41-799A-40BE-A9D6-793550574330}"/>
              </a:ext>
            </a:extLst>
          </p:cNvPr>
          <p:cNvGrpSpPr/>
          <p:nvPr/>
        </p:nvGrpSpPr>
        <p:grpSpPr>
          <a:xfrm>
            <a:off x="1226634" y="1185611"/>
            <a:ext cx="8090738" cy="1063956"/>
            <a:chOff x="2308636" y="5505067"/>
            <a:chExt cx="8090738" cy="1063956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69AFDFF-CFBB-4AF8-B9E0-7DC7C900411D}"/>
                </a:ext>
              </a:extLst>
            </p:cNvPr>
            <p:cNvSpPr/>
            <p:nvPr/>
          </p:nvSpPr>
          <p:spPr>
            <a:xfrm>
              <a:off x="2308636" y="5505067"/>
              <a:ext cx="8090738" cy="1014370"/>
            </a:xfrm>
            <a:prstGeom prst="roundRect">
              <a:avLst/>
            </a:prstGeom>
            <a:noFill/>
            <a:ln w="57150">
              <a:solidFill>
                <a:srgbClr val="6ABC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Graphique 8" descr="Pouce en haut">
              <a:extLst>
                <a:ext uri="{FF2B5EF4-FFF2-40B4-BE49-F238E27FC236}">
                  <a16:creationId xmlns:a16="http://schemas.microsoft.com/office/drawing/2014/main" id="{0B63D15C-0570-4148-9C9D-89ADED48F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78827" y="5667898"/>
              <a:ext cx="688708" cy="688708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22913A9-2A1A-424C-BD11-4940CB99B31E}"/>
                </a:ext>
              </a:extLst>
            </p:cNvPr>
            <p:cNvSpPr txBox="1"/>
            <p:nvPr/>
          </p:nvSpPr>
          <p:spPr>
            <a:xfrm>
              <a:off x="3374604" y="5676471"/>
              <a:ext cx="695374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6ABCCA"/>
                </a:buClr>
                <a:buFont typeface="Arial" panose="020B0604020202020204" pitchFamily="34" charset="0"/>
                <a:buChar char="•"/>
              </a:pPr>
              <a:r>
                <a:rPr 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Avant Garde Gothic Std Book" panose="020B0502020202020204"/>
                </a:rPr>
                <a:t>Pour </a:t>
              </a:r>
              <a:r>
                <a:rPr lang="fr-FR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Avant Garde Gothic Std Book" panose="020B0502020202020204"/>
                </a:rPr>
                <a:t>accompagner</a:t>
              </a:r>
              <a:r>
                <a:rPr 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Avant Garde Gothic Std Book" panose="020B0502020202020204"/>
                </a:rPr>
                <a:t> les résidants vers un usage sobre de l’eau et de l’énergie </a:t>
              </a:r>
              <a:r>
                <a:rPr lang="fr-FR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</a:t>
              </a:r>
              <a:r>
                <a:rPr lang="fr-FR" sz="1600" b="1" i="1" dirty="0">
                  <a:solidFill>
                    <a:srgbClr val="D97733"/>
                  </a:solidFill>
                </a:rPr>
                <a:t>#RESPONSABILITE SOCIETALE</a:t>
              </a:r>
            </a:p>
            <a:p>
              <a:pPr algn="l"/>
              <a:endParaRPr lang="fr-FR" dirty="0"/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42B85309-54D9-40BF-81ED-6E09CE444D3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20578" y="484620"/>
            <a:ext cx="7380515" cy="618385"/>
          </a:xfrm>
        </p:spPr>
        <p:txBody>
          <a:bodyPr>
            <a:normAutofit/>
          </a:bodyPr>
          <a:lstStyle/>
          <a:p>
            <a:r>
              <a:rPr lang="fr-FR" sz="2800" dirty="0"/>
              <a:t>Le processus du changement chez l’adulte</a:t>
            </a:r>
          </a:p>
        </p:txBody>
      </p:sp>
      <p:pic>
        <p:nvPicPr>
          <p:cNvPr id="13" name="Image 12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9B042417-69A6-4BE8-8632-EFE570ED59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853"/>
          <a:stretch/>
        </p:blipFill>
        <p:spPr>
          <a:xfrm>
            <a:off x="2219417" y="2548917"/>
            <a:ext cx="9596761" cy="3970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66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5B9956E-BFB9-4A98-A33E-DA316CBF27B9}"/>
              </a:ext>
            </a:extLst>
          </p:cNvPr>
          <p:cNvSpPr txBox="1">
            <a:spLocks/>
          </p:cNvSpPr>
          <p:nvPr/>
        </p:nvSpPr>
        <p:spPr>
          <a:xfrm>
            <a:off x="847988" y="2132273"/>
            <a:ext cx="9407359" cy="412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Vidéo explicative sur le système de gestion des fluides</a:t>
            </a: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1000" b="1" dirty="0"/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Plaque signalétique dans les logements</a:t>
            </a:r>
          </a:p>
          <a:p>
            <a:pPr marL="1371600" lvl="3" indent="0">
              <a:buClr>
                <a:srgbClr val="6ABCCA"/>
              </a:buClr>
              <a:buNone/>
              <a:defRPr/>
            </a:pPr>
            <a:endParaRPr lang="fr-FR" sz="1000" b="1" dirty="0"/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Formation des Agents de proximité, des Responsables de résidence et des Intervenants sociaux à la compréhension des outils et aux usages sobres des fluides</a:t>
            </a: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1000" b="1" dirty="0"/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Fiche de suivi de consommation mensuelle</a:t>
            </a:r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endParaRPr lang="fr-FR" sz="1000" b="1" dirty="0"/>
          </a:p>
          <a:p>
            <a:pPr lvl="3">
              <a:buClr>
                <a:srgbClr val="6ABCCA"/>
              </a:buClr>
              <a:buFont typeface="Arial" panose="020B0604020202020204" pitchFamily="34" charset="0"/>
              <a:buChar char="•"/>
              <a:defRPr/>
            </a:pPr>
            <a:r>
              <a:rPr lang="fr-FR" sz="2000" b="1" dirty="0"/>
              <a:t>Vidéo tuto pour comprendre la fiche de suivi de consommation mensuelle</a:t>
            </a:r>
          </a:p>
          <a:p>
            <a:pPr lvl="3">
              <a:buClr>
                <a:srgbClr val="37BCAD"/>
              </a:buClr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3A0D518-0CBF-42F6-B1B7-40B012EEF31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20578" y="484620"/>
            <a:ext cx="7380515" cy="1175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6ABCCA"/>
                </a:solidFill>
                <a:latin typeface="ITC Avant Garde Gothic Std Demi" panose="020B0502020202020204" pitchFamily="34" charset="77"/>
                <a:ea typeface="+mj-ea"/>
                <a:cs typeface="+mj-cs"/>
              </a:defRPr>
            </a:lvl1pPr>
          </a:lstStyle>
          <a:p>
            <a:r>
              <a:rPr lang="fr-FR" sz="2800" dirty="0"/>
              <a:t>La prise en compte du processus du changement chez l’adulte dans la construction de la démarche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90542E4-01A0-48DA-A58A-53F900136B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20578" y="1224704"/>
            <a:ext cx="7380515" cy="1175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6ABCCA"/>
                </a:solidFill>
                <a:latin typeface="ITC Avant Garde Gothic Std Demi" panose="020B0502020202020204" pitchFamily="34" charset="77"/>
                <a:ea typeface="+mj-ea"/>
                <a:cs typeface="+mj-cs"/>
              </a:defRPr>
            </a:lvl1pPr>
          </a:lstStyle>
          <a:p>
            <a:r>
              <a:rPr lang="fr-FR" sz="2800" dirty="0"/>
              <a:t>Les outils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70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46100-DA39-42C4-A545-E37FB43F7B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04661" y="649178"/>
            <a:ext cx="7380515" cy="618385"/>
          </a:xfrm>
        </p:spPr>
        <p:txBody>
          <a:bodyPr>
            <a:normAutofit fontScale="90000"/>
          </a:bodyPr>
          <a:lstStyle/>
          <a:p>
            <a:r>
              <a:rPr lang="fr-FR" dirty="0"/>
              <a:t>Premières étapes du changement: </a:t>
            </a:r>
            <a:br>
              <a:rPr lang="fr-FR" dirty="0"/>
            </a:br>
            <a:r>
              <a:rPr lang="fr-FR" dirty="0"/>
              <a:t>Découvrir &amp; Comprendre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5B9956E-BFB9-4A98-A33E-DA316CBF27B9}"/>
              </a:ext>
            </a:extLst>
          </p:cNvPr>
          <p:cNvSpPr txBox="1">
            <a:spLocks/>
          </p:cNvSpPr>
          <p:nvPr/>
        </p:nvSpPr>
        <p:spPr>
          <a:xfrm>
            <a:off x="847989" y="2132273"/>
            <a:ext cx="8915400" cy="412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Clr>
                <a:srgbClr val="37BCAD"/>
              </a:buClr>
              <a:buNone/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  <p:pic>
        <p:nvPicPr>
          <p:cNvPr id="6" name="Image 5">
            <a:hlinkClick r:id="rId4"/>
            <a:extLst>
              <a:ext uri="{FF2B5EF4-FFF2-40B4-BE49-F238E27FC236}">
                <a16:creationId xmlns:a16="http://schemas.microsoft.com/office/drawing/2014/main" id="{2D5A06FF-C820-4F8F-8864-2ADAF73569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613"/>
          <a:stretch/>
        </p:blipFill>
        <p:spPr>
          <a:xfrm>
            <a:off x="2639831" y="1722730"/>
            <a:ext cx="6912337" cy="4298786"/>
          </a:xfrm>
          <a:prstGeom prst="rect">
            <a:avLst/>
          </a:prstGeom>
          <a:ln w="63500">
            <a:solidFill>
              <a:srgbClr val="D9773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61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5B9956E-BFB9-4A98-A33E-DA316CBF27B9}"/>
              </a:ext>
            </a:extLst>
          </p:cNvPr>
          <p:cNvSpPr txBox="1">
            <a:spLocks/>
          </p:cNvSpPr>
          <p:nvPr/>
        </p:nvSpPr>
        <p:spPr>
          <a:xfrm>
            <a:off x="847989" y="2132273"/>
            <a:ext cx="8915400" cy="412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Clr>
                <a:srgbClr val="37BCAD"/>
              </a:buClr>
              <a:buNone/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  <p:pic>
        <p:nvPicPr>
          <p:cNvPr id="4" name="Image 3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B4562838-C882-42CD-BAD8-80694836A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687" y="2126432"/>
            <a:ext cx="1932015" cy="4425577"/>
          </a:xfrm>
          <a:prstGeom prst="rect">
            <a:avLst/>
          </a:prstGeom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921714B7-D125-4BAD-896A-91E63BBBD0CB}"/>
              </a:ext>
            </a:extLst>
          </p:cNvPr>
          <p:cNvSpPr txBox="1">
            <a:spLocks/>
          </p:cNvSpPr>
          <p:nvPr/>
        </p:nvSpPr>
        <p:spPr>
          <a:xfrm>
            <a:off x="4998570" y="1938444"/>
            <a:ext cx="6551279" cy="412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Clr>
                <a:srgbClr val="37BCAD"/>
              </a:buClr>
              <a:buNone/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9CEAF79-B0AE-42FE-AB40-435CA54E0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59239"/>
              </p:ext>
            </p:extLst>
          </p:nvPr>
        </p:nvGraphicFramePr>
        <p:xfrm>
          <a:off x="2428611" y="1388737"/>
          <a:ext cx="7141833" cy="44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827">
                  <a:extLst>
                    <a:ext uri="{9D8B030D-6E8A-4147-A177-3AD203B41FA5}">
                      <a16:colId xmlns:a16="http://schemas.microsoft.com/office/drawing/2014/main" val="2927800263"/>
                    </a:ext>
                  </a:extLst>
                </a:gridCol>
                <a:gridCol w="2607731">
                  <a:extLst>
                    <a:ext uri="{9D8B030D-6E8A-4147-A177-3AD203B41FA5}">
                      <a16:colId xmlns:a16="http://schemas.microsoft.com/office/drawing/2014/main" val="1176438520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3774220474"/>
                    </a:ext>
                  </a:extLst>
                </a:gridCol>
              </a:tblGrid>
              <a:tr h="73586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544192"/>
                  </a:ext>
                </a:extLst>
              </a:tr>
              <a:tr h="553691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Prises électriques</a:t>
                      </a:r>
                    </a:p>
                  </a:txBody>
                  <a:tcPr anchor="ctr">
                    <a:solidFill>
                      <a:srgbClr val="6ABCC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Alimentées</a:t>
                      </a:r>
                    </a:p>
                  </a:txBody>
                  <a:tcPr anchor="ctr">
                    <a:solidFill>
                      <a:srgbClr val="6ABCC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 alimentées*</a:t>
                      </a:r>
                    </a:p>
                    <a:p>
                      <a:pPr algn="ctr"/>
                      <a:r>
                        <a:rPr lang="fr-FR" sz="1200" dirty="0"/>
                        <a:t>*sauf le réfrigérateur</a:t>
                      </a:r>
                    </a:p>
                  </a:txBody>
                  <a:tcPr anchor="ctr">
                    <a:solidFill>
                      <a:srgbClr val="6ABCC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510"/>
                  </a:ext>
                </a:extLst>
              </a:tr>
              <a:tr h="645973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Eclairage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Allumage </a:t>
                      </a:r>
                    </a:p>
                    <a:p>
                      <a:pPr algn="ctr"/>
                      <a:r>
                        <a:rPr lang="fr-FR" dirty="0"/>
                        <a:t>possible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Extinction </a:t>
                      </a:r>
                    </a:p>
                    <a:p>
                      <a:pPr algn="ctr"/>
                      <a:r>
                        <a:rPr lang="fr-FR" dirty="0"/>
                        <a:t>systématique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28950"/>
                  </a:ext>
                </a:extLst>
              </a:tr>
              <a:tr h="10140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Chauffage</a:t>
                      </a:r>
                    </a:p>
                  </a:txBody>
                  <a:tcPr anchor="ctr">
                    <a:solidFill>
                      <a:srgbClr val="5BC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confort</a:t>
                      </a:r>
                    </a:p>
                  </a:txBody>
                  <a:tcPr anchor="ctr">
                    <a:solidFill>
                      <a:srgbClr val="5BC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éco</a:t>
                      </a:r>
                    </a:p>
                  </a:txBody>
                  <a:tcPr anchor="ctr">
                    <a:solidFill>
                      <a:srgbClr val="5BCAD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488350"/>
                  </a:ext>
                </a:extLst>
              </a:tr>
              <a:tr h="751918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Plaques de cuisson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Fonctionnement </a:t>
                      </a:r>
                    </a:p>
                    <a:p>
                      <a:pPr algn="ctr"/>
                      <a:r>
                        <a:rPr lang="fr-FR" dirty="0"/>
                        <a:t>possible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Arrêt </a:t>
                      </a:r>
                    </a:p>
                    <a:p>
                      <a:pPr algn="ctr"/>
                      <a:r>
                        <a:rPr lang="fr-FR" dirty="0"/>
                        <a:t>systématique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859270"/>
                  </a:ext>
                </a:extLst>
              </a:tr>
              <a:tr h="751918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Robinets / Douche</a:t>
                      </a:r>
                    </a:p>
                  </a:txBody>
                  <a:tcPr anchor="ctr">
                    <a:solidFill>
                      <a:srgbClr val="5BC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Electrovanne </a:t>
                      </a:r>
                    </a:p>
                    <a:p>
                      <a:pPr algn="ctr"/>
                      <a:r>
                        <a:rPr lang="fr-FR" dirty="0"/>
                        <a:t>ouverte</a:t>
                      </a:r>
                    </a:p>
                  </a:txBody>
                  <a:tcPr anchor="ctr">
                    <a:solidFill>
                      <a:srgbClr val="5BCAD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Electrovanne</a:t>
                      </a:r>
                    </a:p>
                    <a:p>
                      <a:pPr algn="ctr"/>
                      <a:r>
                        <a:rPr lang="fr-FR" dirty="0"/>
                        <a:t>fermée</a:t>
                      </a:r>
                    </a:p>
                  </a:txBody>
                  <a:tcPr anchor="ctr">
                    <a:solidFill>
                      <a:srgbClr val="5BCAD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08595"/>
                  </a:ext>
                </a:extLst>
              </a:tr>
            </a:tbl>
          </a:graphicData>
        </a:graphic>
      </p:graphicFrame>
      <p:grpSp>
        <p:nvGrpSpPr>
          <p:cNvPr id="38" name="Groupe 37">
            <a:extLst>
              <a:ext uri="{FF2B5EF4-FFF2-40B4-BE49-F238E27FC236}">
                <a16:creationId xmlns:a16="http://schemas.microsoft.com/office/drawing/2014/main" id="{89B3A171-FC7D-4318-A1A5-C9AF1E494296}"/>
              </a:ext>
            </a:extLst>
          </p:cNvPr>
          <p:cNvGrpSpPr/>
          <p:nvPr/>
        </p:nvGrpSpPr>
        <p:grpSpPr>
          <a:xfrm>
            <a:off x="4487694" y="1497176"/>
            <a:ext cx="4968211" cy="4134799"/>
            <a:chOff x="5133900" y="1601550"/>
            <a:chExt cx="4968211" cy="413479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8EFE8C6-84AD-4BE0-984C-C65032108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1398" y="1604457"/>
              <a:ext cx="417522" cy="459274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995CE32-8470-4184-9F30-6EFE53BE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2748" y="1601550"/>
              <a:ext cx="481676" cy="459274"/>
            </a:xfrm>
            <a:prstGeom prst="rect">
              <a:avLst/>
            </a:prstGeom>
          </p:spPr>
        </p:pic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EF057173-92A1-4549-854A-DFE51F3FC416}"/>
                </a:ext>
              </a:extLst>
            </p:cNvPr>
            <p:cNvGrpSpPr/>
            <p:nvPr/>
          </p:nvGrpSpPr>
          <p:grpSpPr>
            <a:xfrm>
              <a:off x="5133900" y="2316927"/>
              <a:ext cx="4968211" cy="3419422"/>
              <a:chOff x="5133900" y="2316927"/>
              <a:chExt cx="4968211" cy="3419422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4A12DB7B-CBD1-475B-B73F-A29A5FD96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33900" y="2316927"/>
                <a:ext cx="343578" cy="343578"/>
              </a:xfrm>
              <a:prstGeom prst="rect">
                <a:avLst/>
              </a:prstGeom>
            </p:spPr>
          </p:pic>
          <p:pic>
            <p:nvPicPr>
              <p:cNvPr id="11" name="Image 10" descr="Une image contenant assiette&#10;&#10;Description générée automatiquement">
                <a:extLst>
                  <a:ext uri="{FF2B5EF4-FFF2-40B4-BE49-F238E27FC236}">
                    <a16:creationId xmlns:a16="http://schemas.microsoft.com/office/drawing/2014/main" id="{E11E6ACF-CB13-4099-95E1-C43EA43FF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45164" y="2325792"/>
                <a:ext cx="343578" cy="343578"/>
              </a:xfrm>
              <a:prstGeom prst="rect">
                <a:avLst/>
              </a:prstGeom>
            </p:spPr>
          </p:pic>
          <p:pic>
            <p:nvPicPr>
              <p:cNvPr id="17" name="Image 16" descr="Une image contenant clipart&#10;&#10;Description générée automatiquement">
                <a:extLst>
                  <a:ext uri="{FF2B5EF4-FFF2-40B4-BE49-F238E27FC236}">
                    <a16:creationId xmlns:a16="http://schemas.microsoft.com/office/drawing/2014/main" id="{140454BC-7E48-4F9B-BD34-90A2F3AFE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3900" y="2901343"/>
                <a:ext cx="369843" cy="369843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A2EEAE40-E6F9-4248-9545-4E44376EB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45164" y="2931342"/>
                <a:ext cx="343578" cy="343578"/>
              </a:xfrm>
              <a:prstGeom prst="rect">
                <a:avLst/>
              </a:prstGeom>
            </p:spPr>
          </p:pic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CF393784-DF7E-40A6-9C8F-60EB49655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33900" y="3523608"/>
                <a:ext cx="369993" cy="369993"/>
              </a:xfrm>
              <a:prstGeom prst="rect">
                <a:avLst/>
              </a:prstGeom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78EA7C86-E25E-43A2-B99C-6C80EA65A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32116" y="3523609"/>
                <a:ext cx="369993" cy="369993"/>
              </a:xfrm>
              <a:prstGeom prst="rect">
                <a:avLst/>
              </a:prstGeom>
            </p:spPr>
          </p:pic>
          <p:pic>
            <p:nvPicPr>
              <p:cNvPr id="25" name="Image 24" descr="Une image contenant clipart&#10;&#10;Description générée automatiquement">
                <a:extLst>
                  <a:ext uri="{FF2B5EF4-FFF2-40B4-BE49-F238E27FC236}">
                    <a16:creationId xmlns:a16="http://schemas.microsoft.com/office/drawing/2014/main" id="{C2EFEB30-2B6C-420A-B6E2-95B563034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33901" y="4005879"/>
                <a:ext cx="369993" cy="369993"/>
              </a:xfrm>
              <a:prstGeom prst="rect">
                <a:avLst/>
              </a:prstGeom>
            </p:spPr>
          </p:pic>
          <p:pic>
            <p:nvPicPr>
              <p:cNvPr id="27" name="Image 26" descr="Une image contenant clipart&#10;&#10;Description générée automatiquement">
                <a:extLst>
                  <a:ext uri="{FF2B5EF4-FFF2-40B4-BE49-F238E27FC236}">
                    <a16:creationId xmlns:a16="http://schemas.microsoft.com/office/drawing/2014/main" id="{456F7E82-2640-4BFF-BECA-2DE876022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18748" y="4000518"/>
                <a:ext cx="369994" cy="369994"/>
              </a:xfrm>
              <a:prstGeom prst="rect">
                <a:avLst/>
              </a:prstGeom>
            </p:spPr>
          </p:pic>
          <p:pic>
            <p:nvPicPr>
              <p:cNvPr id="29" name="Image 28" descr="Une image contenant horloge&#10;&#10;Description générée automatiquement">
                <a:extLst>
                  <a:ext uri="{FF2B5EF4-FFF2-40B4-BE49-F238E27FC236}">
                    <a16:creationId xmlns:a16="http://schemas.microsoft.com/office/drawing/2014/main" id="{4C3E4D7A-05C8-4ABE-8485-B1604365E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33901" y="4641331"/>
                <a:ext cx="369993" cy="369993"/>
              </a:xfrm>
              <a:prstGeom prst="rect">
                <a:avLst/>
              </a:prstGeom>
            </p:spPr>
          </p:pic>
          <p:pic>
            <p:nvPicPr>
              <p:cNvPr id="31" name="Image 30" descr="Une image contenant objet&#10;&#10;Description générée automatiquement">
                <a:extLst>
                  <a:ext uri="{FF2B5EF4-FFF2-40B4-BE49-F238E27FC236}">
                    <a16:creationId xmlns:a16="http://schemas.microsoft.com/office/drawing/2014/main" id="{43B42F1A-AEAA-432F-BBE0-FBEFB85D3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18747" y="4641331"/>
                <a:ext cx="369995" cy="369995"/>
              </a:xfrm>
              <a:prstGeom prst="rect">
                <a:avLst/>
              </a:prstGeom>
            </p:spPr>
          </p:pic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A338CCDC-0304-4492-BD09-FA87C6D4C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35332" y="5367787"/>
                <a:ext cx="368562" cy="368562"/>
              </a:xfrm>
              <a:prstGeom prst="rect">
                <a:avLst/>
              </a:prstGeom>
            </p:spPr>
          </p:pic>
          <p:pic>
            <p:nvPicPr>
              <p:cNvPr id="35" name="Image 34" descr="Une image contenant assiette&#10;&#10;Description générée automatiquement">
                <a:extLst>
                  <a:ext uri="{FF2B5EF4-FFF2-40B4-BE49-F238E27FC236}">
                    <a16:creationId xmlns:a16="http://schemas.microsoft.com/office/drawing/2014/main" id="{F0E7980D-64D5-47B6-85A9-41A4EBE6B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32116" y="5362182"/>
                <a:ext cx="369995" cy="369995"/>
              </a:xfrm>
              <a:prstGeom prst="rect">
                <a:avLst/>
              </a:prstGeom>
            </p:spPr>
          </p:pic>
        </p:grpSp>
      </p:grpSp>
      <p:sp>
        <p:nvSpPr>
          <p:cNvPr id="26" name="Titre 1">
            <a:extLst>
              <a:ext uri="{FF2B5EF4-FFF2-40B4-BE49-F238E27FC236}">
                <a16:creationId xmlns:a16="http://schemas.microsoft.com/office/drawing/2014/main" id="{6430CD3F-3E6C-4860-885C-9F9839B689D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304661" y="337626"/>
            <a:ext cx="7380515" cy="929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6ABCCA"/>
                </a:solidFill>
                <a:latin typeface="ITC Avant Garde Gothic Std Demi" panose="020B0502020202020204" pitchFamily="34" charset="77"/>
                <a:ea typeface="+mj-ea"/>
                <a:cs typeface="+mj-cs"/>
              </a:defRPr>
            </a:lvl1pPr>
          </a:lstStyle>
          <a:p>
            <a:r>
              <a:rPr lang="fr-FR" dirty="0"/>
              <a:t>Premières étapes du changement: </a:t>
            </a:r>
            <a:br>
              <a:rPr lang="fr-FR" dirty="0"/>
            </a:br>
            <a:r>
              <a:rPr lang="fr-FR" dirty="0"/>
              <a:t>Découvrir &amp; Comprendre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1FB266-4EEB-4C48-B5FE-17A1A5116A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6" y="432059"/>
            <a:ext cx="2104714" cy="4677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53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35B9956E-BFB9-4A98-A33E-DA316CBF27B9}"/>
              </a:ext>
            </a:extLst>
          </p:cNvPr>
          <p:cNvSpPr txBox="1">
            <a:spLocks/>
          </p:cNvSpPr>
          <p:nvPr/>
        </p:nvSpPr>
        <p:spPr>
          <a:xfrm>
            <a:off x="847989" y="2132273"/>
            <a:ext cx="8915400" cy="412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Clr>
                <a:srgbClr val="37BCAD"/>
              </a:buClr>
              <a:buNone/>
              <a:defRPr/>
            </a:pPr>
            <a:endParaRPr lang="fr-FR" sz="1600" b="1" dirty="0"/>
          </a:p>
          <a:p>
            <a:pPr lvl="1">
              <a:buClr>
                <a:srgbClr val="ED2F48"/>
              </a:buClr>
              <a:defRPr/>
            </a:pPr>
            <a:endParaRPr lang="fr-FR" sz="2000" b="1" dirty="0"/>
          </a:p>
          <a:p>
            <a:pPr marL="0" indent="0">
              <a:buClr>
                <a:srgbClr val="37BCAD"/>
              </a:buClr>
              <a:buNone/>
              <a:defRPr/>
            </a:pP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B47F30-7BC9-44A3-A6BF-C61E7D7D3D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2235" r="42517" b="8096"/>
          <a:stretch/>
        </p:blipFill>
        <p:spPr>
          <a:xfrm>
            <a:off x="2240471" y="2132273"/>
            <a:ext cx="8962650" cy="4124148"/>
          </a:xfrm>
          <a:prstGeom prst="rect">
            <a:avLst/>
          </a:prstGeom>
          <a:ln w="63500">
            <a:solidFill>
              <a:srgbClr val="D97733"/>
            </a:solidFill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C89E134-E122-4641-8FB2-854F4E63380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73189" y="239698"/>
            <a:ext cx="7811988" cy="102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6ABCCA"/>
                </a:solidFill>
                <a:latin typeface="ITC Avant Garde Gothic Std Demi" panose="020B0502020202020204" pitchFamily="34" charset="77"/>
                <a:ea typeface="+mj-ea"/>
                <a:cs typeface="+mj-cs"/>
              </a:defRPr>
            </a:lvl1pPr>
          </a:lstStyle>
          <a:p>
            <a:r>
              <a:rPr lang="fr-FR" dirty="0"/>
              <a:t>Dernières étapes du changement: </a:t>
            </a:r>
            <a:br>
              <a:rPr lang="fr-FR" dirty="0"/>
            </a:br>
            <a:r>
              <a:rPr lang="fr-FR" dirty="0"/>
              <a:t>Se préparer - Agir – Consolider – Nouvel équilibre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F35C02-624A-4FC2-A243-38A3BD2CB8A6}"/>
              </a:ext>
            </a:extLst>
          </p:cNvPr>
          <p:cNvSpPr/>
          <p:nvPr/>
        </p:nvSpPr>
        <p:spPr>
          <a:xfrm>
            <a:off x="2447365" y="2338374"/>
            <a:ext cx="1425388" cy="860612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7DF5B81-4C7F-4760-9D33-FBF5B18AEFE3}"/>
              </a:ext>
            </a:extLst>
          </p:cNvPr>
          <p:cNvSpPr/>
          <p:nvPr/>
        </p:nvSpPr>
        <p:spPr>
          <a:xfrm>
            <a:off x="4240307" y="2338374"/>
            <a:ext cx="1425388" cy="860612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B4C720B-A660-470D-BA3B-FD44C643DEC7}"/>
              </a:ext>
            </a:extLst>
          </p:cNvPr>
          <p:cNvSpPr/>
          <p:nvPr/>
        </p:nvSpPr>
        <p:spPr>
          <a:xfrm>
            <a:off x="7870941" y="2338374"/>
            <a:ext cx="1425388" cy="860612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5F1F65D-0F59-4D65-8C49-D9A25D916A71}"/>
              </a:ext>
            </a:extLst>
          </p:cNvPr>
          <p:cNvSpPr/>
          <p:nvPr/>
        </p:nvSpPr>
        <p:spPr>
          <a:xfrm>
            <a:off x="6055624" y="2338374"/>
            <a:ext cx="1425388" cy="860612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0485AB6-B43F-4E49-A18C-3AEDFAF9F3E0}"/>
              </a:ext>
            </a:extLst>
          </p:cNvPr>
          <p:cNvSpPr/>
          <p:nvPr/>
        </p:nvSpPr>
        <p:spPr>
          <a:xfrm>
            <a:off x="9685177" y="2338374"/>
            <a:ext cx="1425388" cy="860612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3DB1CF-8C4A-4EC5-A48F-0379581E7C28}"/>
              </a:ext>
            </a:extLst>
          </p:cNvPr>
          <p:cNvSpPr/>
          <p:nvPr/>
        </p:nvSpPr>
        <p:spPr>
          <a:xfrm>
            <a:off x="2240471" y="5755341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225564A-3F78-4555-8829-39DAC2719B4A}"/>
              </a:ext>
            </a:extLst>
          </p:cNvPr>
          <p:cNvSpPr/>
          <p:nvPr/>
        </p:nvSpPr>
        <p:spPr>
          <a:xfrm>
            <a:off x="3298308" y="5737412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512F7A-6945-4AEF-80BD-A287AC973308}"/>
              </a:ext>
            </a:extLst>
          </p:cNvPr>
          <p:cNvSpPr/>
          <p:nvPr/>
        </p:nvSpPr>
        <p:spPr>
          <a:xfrm>
            <a:off x="4293392" y="5746375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94DCEC3-09C1-42B1-9C5C-217CCA14B8F2}"/>
              </a:ext>
            </a:extLst>
          </p:cNvPr>
          <p:cNvSpPr/>
          <p:nvPr/>
        </p:nvSpPr>
        <p:spPr>
          <a:xfrm>
            <a:off x="5342264" y="5746372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CFF2114-C414-45BF-806E-5D37E70AB384}"/>
              </a:ext>
            </a:extLst>
          </p:cNvPr>
          <p:cNvSpPr/>
          <p:nvPr/>
        </p:nvSpPr>
        <p:spPr>
          <a:xfrm>
            <a:off x="6337352" y="5728443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0FEF2B1-BAFA-4C67-9776-790EA6A98878}"/>
              </a:ext>
            </a:extLst>
          </p:cNvPr>
          <p:cNvSpPr/>
          <p:nvPr/>
        </p:nvSpPr>
        <p:spPr>
          <a:xfrm>
            <a:off x="7341398" y="5737408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510CBF0-2EB8-423C-8609-41BDC1ED2B50}"/>
              </a:ext>
            </a:extLst>
          </p:cNvPr>
          <p:cNvSpPr/>
          <p:nvPr/>
        </p:nvSpPr>
        <p:spPr>
          <a:xfrm>
            <a:off x="8363375" y="5728443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340FEF7-8461-4775-A4DF-54B2A59125FD}"/>
              </a:ext>
            </a:extLst>
          </p:cNvPr>
          <p:cNvSpPr/>
          <p:nvPr/>
        </p:nvSpPr>
        <p:spPr>
          <a:xfrm>
            <a:off x="9385352" y="5746374"/>
            <a:ext cx="942000" cy="376518"/>
          </a:xfrm>
          <a:prstGeom prst="ellipse">
            <a:avLst/>
          </a:prstGeom>
          <a:noFill/>
          <a:ln w="57150">
            <a:solidFill>
              <a:srgbClr val="D97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282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PT_Unafo RN19[20191120142639411].mdb"/>
  <p:tag name="ARS_RESPONSE_PERSONNUM" val="5"/>
  <p:tag name="ARS_RESPONSE_KEYRANGE" val="1-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5"/>
  <p:tag name="ARS_SLIDE_PARTICIPANTNUM_MEN" val="5"/>
  <p:tag name="ARS_SLIDE_SUBMITNUM_MEN" val="0"/>
  <p:tag name="ARS_SLIDE_PARTICIPANTNUM" val="5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354</Words>
  <Application>Microsoft Office PowerPoint</Application>
  <PresentationFormat>Grand écran</PresentationFormat>
  <Paragraphs>92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ITC Avant Garde Gothic Std Book</vt:lpstr>
      <vt:lpstr>ITC Avant Garde Gothic Std Demi</vt:lpstr>
      <vt:lpstr>Wingdings 3</vt:lpstr>
      <vt:lpstr>Thème Office</vt:lpstr>
      <vt:lpstr>Accompagner les résidants vers un usage sobre de l’eau et de l’énergie</vt:lpstr>
      <vt:lpstr>La Fondation ARALIS en chiffres</vt:lpstr>
      <vt:lpstr>La Fondation ARALIS et la question des fluides</vt:lpstr>
      <vt:lpstr>Pourquoi mettre en place un  système de gestion des fluides ?</vt:lpstr>
      <vt:lpstr>Le processus du changement chez l’adulte</vt:lpstr>
      <vt:lpstr>Présentation PowerPoint</vt:lpstr>
      <vt:lpstr>Premières étapes du changement:  Découvrir &amp; Comprendre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broquet</dc:creator>
  <cp:lastModifiedBy>Yannick LAURIER - ARALIS</cp:lastModifiedBy>
  <cp:revision>80</cp:revision>
  <dcterms:created xsi:type="dcterms:W3CDTF">2019-10-14T18:42:31Z</dcterms:created>
  <dcterms:modified xsi:type="dcterms:W3CDTF">2019-11-28T15:16:07Z</dcterms:modified>
</cp:coreProperties>
</file>