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5"/>
  </p:notesMasterIdLst>
  <p:sldIdLst>
    <p:sldId id="258" r:id="rId7"/>
    <p:sldId id="257" r:id="rId8"/>
    <p:sldId id="259" r:id="rId9"/>
    <p:sldId id="260" r:id="rId10"/>
    <p:sldId id="261" r:id="rId11"/>
    <p:sldId id="263" r:id="rId12"/>
    <p:sldId id="262" r:id="rId13"/>
    <p:sldId id="264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2" autoAdjust="0"/>
    <p:restoredTop sz="73609" autoAdjust="0"/>
  </p:normalViewPr>
  <p:slideViewPr>
    <p:cSldViewPr snapToGrid="0" snapToObjects="1">
      <p:cViewPr>
        <p:scale>
          <a:sx n="55" d="100"/>
          <a:sy n="55" d="100"/>
        </p:scale>
        <p:origin x="-2400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1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AA294-E7A3-4D6D-A3F5-1C27E35D5C76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5056E-6DE8-4DB4-9BC6-F1A59D62E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16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roit-finances.commentcamarche.net/legifrance/14-code-des-communes/49594/article-r-234-1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/>
              <a:t>Au moins par logement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Doit </a:t>
            </a:r>
            <a:r>
              <a:rPr lang="fr-FR" dirty="0"/>
              <a:t>détecter les fumées émises dès le début d’un incendie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Signal </a:t>
            </a:r>
            <a:r>
              <a:rPr lang="fr-FR" dirty="0"/>
              <a:t>sonore permettant de réveiller une personne endormie</a:t>
            </a:r>
          </a:p>
          <a:p>
            <a:pPr lvl="1"/>
            <a:r>
              <a:rPr lang="fr-FR" dirty="0"/>
              <a:t>Positionnement : chambres, couloirs ?</a:t>
            </a:r>
          </a:p>
          <a:p>
            <a:pPr lvl="1"/>
            <a:r>
              <a:rPr lang="fr-FR" dirty="0"/>
              <a:t>Problème des unités de vie dans les logements foyers : se référer à l’article </a:t>
            </a:r>
            <a:r>
              <a:rPr lang="fr-FR" u="sng" dirty="0">
                <a:hlinkClick r:id="rId3"/>
              </a:rPr>
              <a:t>R 234-10</a:t>
            </a:r>
            <a:r>
              <a:rPr lang="fr-FR" dirty="0"/>
              <a:t> (abrogé) du Code des Communes (1 logement pour 3 lits)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Mise </a:t>
            </a:r>
            <a:r>
              <a:rPr lang="fr-FR" dirty="0"/>
              <a:t>en place et entretien par le propriétaire gestionnaire ou par l’organisme agréé assurant la gestion des logements sociaux et logements foyers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5056E-6DE8-4DB4-9BC6-F1A59D62E36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73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 smtClean="0">
                <a:solidFill>
                  <a:schemeClr val="hlink"/>
                </a:solidFill>
              </a:rPr>
              <a:t>L’arrêté du 31/01/86 (Habitation) renvoie à l’IT 249 version juin 1982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5056E-6DE8-4DB4-9BC6-F1A59D62E363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3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 smtClean="0">
                <a:solidFill>
                  <a:schemeClr val="hlink"/>
                </a:solidFill>
              </a:rPr>
              <a:t>GMP : Groupe (iso ressources)</a:t>
            </a:r>
            <a:r>
              <a:rPr lang="fr-FR" sz="1200" b="1" baseline="0" dirty="0" smtClean="0">
                <a:solidFill>
                  <a:schemeClr val="hlink"/>
                </a:solidFill>
              </a:rPr>
              <a:t> Moyen Pondéré</a:t>
            </a:r>
          </a:p>
          <a:p>
            <a:endParaRPr lang="fr-FR" sz="1200" b="1" baseline="0" dirty="0" smtClean="0">
              <a:solidFill>
                <a:schemeClr val="hlink"/>
              </a:solidFill>
            </a:endParaRPr>
          </a:p>
          <a:p>
            <a:r>
              <a:rPr lang="fr-FR" sz="1200" b="1" baseline="0" dirty="0" smtClean="0">
                <a:solidFill>
                  <a:schemeClr val="hlink"/>
                </a:solidFill>
              </a:rPr>
              <a:t>GIR : Groupe Iso Ressources</a:t>
            </a:r>
            <a:endParaRPr lang="fr-FR" sz="1200" b="1" dirty="0" smtClean="0">
              <a:solidFill>
                <a:schemeClr val="hlink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5056E-6DE8-4DB4-9BC6-F1A59D62E363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3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Non rétroactif comme en ERP</a:t>
            </a:r>
          </a:p>
          <a:p>
            <a:r>
              <a:rPr lang="fr-FR" dirty="0" smtClean="0"/>
              <a:t>Applicable</a:t>
            </a:r>
            <a:r>
              <a:rPr lang="fr-FR" baseline="0" dirty="0" smtClean="0"/>
              <a:t> aux réaménagements et constructions</a:t>
            </a:r>
          </a:p>
          <a:p>
            <a:r>
              <a:rPr lang="fr-FR" baseline="0" dirty="0" smtClean="0"/>
              <a:t>Ne fait plus mention de seuil comme l’ancien texte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5056E-6DE8-4DB4-9BC6-F1A59D62E363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38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5056E-6DE8-4DB4-9BC6-F1A59D62E363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38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5056E-6DE8-4DB4-9BC6-F1A59D62E363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3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5056E-6DE8-4DB4-9BC6-F1A59D62E363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3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0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0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2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3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61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0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1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1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8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56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5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8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1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9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9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1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4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3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0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4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3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0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8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9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8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8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4986-AA71-B148-928A-8ADDEE288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EB4D-63FB-A842-912F-FD01459036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7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27158" y="1052197"/>
            <a:ext cx="3903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  <a:latin typeface="Arial Narrow"/>
              </a:rPr>
              <a:t>Présentation du 8 mars 2012</a:t>
            </a:r>
            <a:endParaRPr lang="fr-FR" sz="2500" b="1" dirty="0">
              <a:solidFill>
                <a:schemeClr val="bg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541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33530" y="1751046"/>
            <a:ext cx="80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377825" algn="ctr"/>
            <a:r>
              <a:rPr lang="fr-FR" sz="3200" dirty="0"/>
              <a:t>Nouveaux textes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2788" y="2621926"/>
            <a:ext cx="6117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377825"/>
            <a:r>
              <a:rPr lang="fr-FR" sz="2800" dirty="0"/>
              <a:t>Loi n° 2010-238 du 09 mars 2010</a:t>
            </a:r>
            <a:br>
              <a:rPr lang="fr-FR" sz="2800" dirty="0"/>
            </a:br>
            <a:r>
              <a:rPr lang="fr-FR" sz="2800" dirty="0"/>
              <a:t>Décret n° 2011-36 du 10 janvier 2011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2366" y="3462536"/>
            <a:ext cx="8249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hlink"/>
                </a:solidFill>
              </a:rPr>
              <a:t>Mise en place obligatoire de détecteurs de fumées dans tous les logements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hlink"/>
                </a:solidFill>
              </a:rPr>
              <a:t>À compter du 08 mars 2015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hlink"/>
                </a:solidFill>
              </a:rPr>
              <a:t>Au </a:t>
            </a:r>
            <a:r>
              <a:rPr lang="fr-FR" sz="2000" dirty="0">
                <a:solidFill>
                  <a:schemeClr val="hlink"/>
                </a:solidFill>
              </a:rPr>
              <a:t>moins un détecteur par logement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hlink"/>
                </a:solidFill>
              </a:rPr>
              <a:t>Doit assurer le réveil des personnes endormies</a:t>
            </a:r>
            <a:endParaRPr lang="fr-F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hlink"/>
                </a:solidFill>
              </a:rPr>
              <a:t>Mise en place et entretien assurés par le propriétaire gestionnaire ou par l’organisme agréé assurant la gestion des logements sociaux et logements </a:t>
            </a:r>
            <a:r>
              <a:rPr lang="fr-FR" sz="2000" dirty="0" smtClean="0">
                <a:solidFill>
                  <a:schemeClr val="hlink"/>
                </a:solidFill>
              </a:rPr>
              <a:t>foyers.</a:t>
            </a:r>
            <a:endParaRPr lang="fr-FR" sz="2000" dirty="0" smtClean="0"/>
          </a:p>
          <a:p>
            <a:endParaRPr lang="fr-FR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1026" name="Picture 2" descr="C:\Users\MWOLFF\Documents\Divers\LOGO\logo-institutionne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4" b="5874"/>
          <a:stretch/>
        </p:blipFill>
        <p:spPr bwMode="auto">
          <a:xfrm>
            <a:off x="8207374" y="5796000"/>
            <a:ext cx="761059" cy="7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33530" y="1751046"/>
            <a:ext cx="80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377825" algn="ctr"/>
            <a:r>
              <a:rPr lang="fr-FR" sz="3200" dirty="0">
                <a:solidFill>
                  <a:prstClr val="black"/>
                </a:solidFill>
              </a:rPr>
              <a:t>Nouveaux textes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2788" y="2621926"/>
            <a:ext cx="771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377825"/>
            <a:r>
              <a:rPr lang="fr-FR" sz="2800" dirty="0"/>
              <a:t>Arrêté du 24/05/10 (JO 06/07/10</a:t>
            </a:r>
            <a:r>
              <a:rPr lang="fr-FR" sz="2800" dirty="0" smtClean="0"/>
              <a:t>) - Nouvelle </a:t>
            </a:r>
            <a:r>
              <a:rPr lang="fr-FR" sz="2800" dirty="0"/>
              <a:t>IT249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2366" y="3462536"/>
            <a:ext cx="8249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2000" dirty="0">
                <a:solidFill>
                  <a:schemeClr val="hlink"/>
                </a:solidFill>
              </a:rPr>
              <a:t>La nouvelle IT s’applique aux ERP du 1</a:t>
            </a:r>
            <a:r>
              <a:rPr lang="fr-FR" sz="2000" baseline="30000" dirty="0">
                <a:solidFill>
                  <a:schemeClr val="hlink"/>
                </a:solidFill>
              </a:rPr>
              <a:t>er</a:t>
            </a:r>
            <a:r>
              <a:rPr lang="fr-FR" sz="2000" dirty="0">
                <a:solidFill>
                  <a:schemeClr val="hlink"/>
                </a:solidFill>
              </a:rPr>
              <a:t> groupe, IGH et immeubles d’habitation </a:t>
            </a:r>
            <a:endParaRPr lang="fr-FR" sz="2000" dirty="0" smtClean="0">
              <a:solidFill>
                <a:schemeClr val="hlink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Prise en compte des nouvelles classes pour la réaction au feu (euro-classes)</a:t>
            </a:r>
            <a:endParaRPr lang="fr-FR" sz="2000" dirty="0">
              <a:solidFill>
                <a:srgbClr val="0000FF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Modification règles C+D</a:t>
            </a:r>
            <a:endParaRPr lang="fr-FR" sz="2000" dirty="0">
              <a:solidFill>
                <a:srgbClr val="0000FF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Prise en compte des contraintes liées aux règles d’isolation, notamment isolation par l’extérieur (natures et épaisseurs des isolants)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Prise en compte des façades bois par exemple</a:t>
            </a:r>
            <a:endParaRPr lang="fr-FR" sz="2000" dirty="0" smtClean="0">
              <a:solidFill>
                <a:prstClr val="black"/>
              </a:solidFill>
            </a:endParaRP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MWOLFF\Documents\Divers\LOGO\logo-institutionne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4" b="5874"/>
          <a:stretch/>
        </p:blipFill>
        <p:spPr bwMode="auto">
          <a:xfrm>
            <a:off x="8207374" y="5796000"/>
            <a:ext cx="761059" cy="7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33530" y="1751046"/>
            <a:ext cx="80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377825" algn="ctr"/>
            <a:r>
              <a:rPr lang="fr-FR" sz="3200" dirty="0">
                <a:solidFill>
                  <a:prstClr val="black"/>
                </a:solidFill>
              </a:rPr>
              <a:t>Nouveaux textes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1494" y="2621926"/>
            <a:ext cx="864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377825"/>
            <a:r>
              <a:rPr lang="fr-FR" sz="2800" dirty="0"/>
              <a:t>Circulaire </a:t>
            </a:r>
            <a:r>
              <a:rPr lang="fr-FR" sz="2800" dirty="0" smtClean="0"/>
              <a:t>DDSC/DGAS/DGUHC n</a:t>
            </a:r>
            <a:r>
              <a:rPr lang="fr-FR" sz="2800" dirty="0"/>
              <a:t>° 2007-36 du 15 mai 2007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2366" y="3462536"/>
            <a:ext cx="8249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hlink"/>
                </a:solidFill>
              </a:rPr>
              <a:t>Détermine le seuil </a:t>
            </a:r>
            <a:r>
              <a:rPr lang="fr-FR" sz="2000" dirty="0" smtClean="0">
                <a:solidFill>
                  <a:schemeClr val="hlink"/>
                </a:solidFill>
              </a:rPr>
              <a:t> au-delà </a:t>
            </a:r>
            <a:r>
              <a:rPr lang="fr-FR" sz="2000" dirty="0">
                <a:solidFill>
                  <a:schemeClr val="hlink"/>
                </a:solidFill>
              </a:rPr>
              <a:t>duquel un foyer est soumis à la réglementation ERP (type J)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hlink"/>
                </a:solidFill>
              </a:rPr>
              <a:t>Si GMP &gt; 300 ou taux de GIR 1 à 2 &gt; 10 % : alors ERP de type J</a:t>
            </a:r>
          </a:p>
          <a:p>
            <a:pPr lvl="1"/>
            <a:r>
              <a:rPr lang="fr-FR" sz="2000" dirty="0" smtClean="0">
                <a:solidFill>
                  <a:srgbClr val="0000FF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hlink"/>
                </a:solidFill>
              </a:rPr>
              <a:t>En deçà de ces 2 seuils, ces </a:t>
            </a:r>
            <a:r>
              <a:rPr lang="fr-FR" sz="2000" dirty="0" smtClean="0">
                <a:solidFill>
                  <a:schemeClr val="hlink"/>
                </a:solidFill>
              </a:rPr>
              <a:t>foyers sont </a:t>
            </a:r>
            <a:r>
              <a:rPr lang="fr-FR" sz="2000" dirty="0">
                <a:solidFill>
                  <a:schemeClr val="hlink"/>
                </a:solidFill>
              </a:rPr>
              <a:t>assujettis à la réglementation des bâtiments </a:t>
            </a:r>
            <a:r>
              <a:rPr lang="fr-FR" sz="2000" dirty="0" smtClean="0">
                <a:solidFill>
                  <a:schemeClr val="hlink"/>
                </a:solidFill>
              </a:rPr>
              <a:t>d’habitation.</a:t>
            </a:r>
            <a:endParaRPr lang="fr-FR" sz="2000" dirty="0">
              <a:solidFill>
                <a:schemeClr val="hlink"/>
              </a:solidFill>
            </a:endParaRPr>
          </a:p>
          <a:p>
            <a:endParaRPr lang="fr-FR" sz="20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MWOLFF\Documents\Divers\LOGO\logo-institutionne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4" b="5874"/>
          <a:stretch/>
        </p:blipFill>
        <p:spPr bwMode="auto">
          <a:xfrm>
            <a:off x="8207374" y="5796000"/>
            <a:ext cx="761059" cy="7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9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33530" y="1751046"/>
            <a:ext cx="80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377825" algn="ctr"/>
            <a:r>
              <a:rPr lang="fr-FR" sz="3200" dirty="0">
                <a:solidFill>
                  <a:prstClr val="black"/>
                </a:solidFill>
              </a:rPr>
              <a:t>Nouveaux textes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2788" y="2621926"/>
            <a:ext cx="6117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377825"/>
            <a:r>
              <a:rPr lang="fr-FR" sz="2800" dirty="0" smtClean="0">
                <a:solidFill>
                  <a:prstClr val="black"/>
                </a:solidFill>
              </a:rPr>
              <a:t>Code du travail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2366" y="3462536"/>
            <a:ext cx="8249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hlink"/>
                </a:solidFill>
              </a:rPr>
              <a:t>Réorganisation des articles de l’ancien texte</a:t>
            </a:r>
            <a:endParaRPr lang="fr-FR" sz="2000" dirty="0">
              <a:solidFill>
                <a:srgbClr val="0000FF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Pas de nouveauté particulière  sauf :</a:t>
            </a:r>
          </a:p>
          <a:p>
            <a:pPr lvl="1"/>
            <a:endParaRPr lang="fr-FR" sz="2000" dirty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Prise en compte de l’accessibilité des personnes en situation de handicap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Tous les locaux normalement accessibles au personnel doivent être accessibles quel que soit le type de handicap (accès, usage, évacuation)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	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MWOLFF\Documents\Divers\LOGO\logo-institutionne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4" b="5874"/>
          <a:stretch/>
        </p:blipFill>
        <p:spPr bwMode="auto">
          <a:xfrm>
            <a:off x="8207374" y="5796000"/>
            <a:ext cx="761059" cy="7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9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33530" y="1751046"/>
            <a:ext cx="80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377825" algn="ctr"/>
            <a:r>
              <a:rPr lang="fr-FR" sz="3200" dirty="0">
                <a:solidFill>
                  <a:prstClr val="black"/>
                </a:solidFill>
              </a:rPr>
              <a:t>Nouveaux textes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2787" y="2355700"/>
            <a:ext cx="87356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377825"/>
            <a:r>
              <a:rPr lang="fr-FR" sz="2400" dirty="0"/>
              <a:t>Guide pour l’amélioration de la protection incendie des bâtiments d’habitation existant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dirty="0"/>
              <a:t>BP X 70-200 – septembre 2005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2787" y="3462536"/>
            <a:ext cx="873564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fr-FR" sz="2000" dirty="0" smtClean="0">
              <a:solidFill>
                <a:schemeClr val="hlin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hlink"/>
                </a:solidFill>
              </a:rPr>
              <a:t>Rédigé </a:t>
            </a:r>
            <a:r>
              <a:rPr lang="fr-FR" sz="2000" dirty="0">
                <a:solidFill>
                  <a:schemeClr val="hlink"/>
                </a:solidFill>
              </a:rPr>
              <a:t>par le groupe de travail X65H « Sécurité au feu dans l’habitat existant » - </a:t>
            </a:r>
            <a:r>
              <a:rPr lang="fr-FR" sz="2000" dirty="0" smtClean="0">
                <a:solidFill>
                  <a:schemeClr val="hlink"/>
                </a:solidFill>
              </a:rPr>
              <a:t>AFNOR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hlink"/>
                </a:solidFill>
              </a:rPr>
              <a:t>Document non homologué, d’utilisation volontaire </a:t>
            </a:r>
            <a:endParaRPr lang="fr-FR" sz="2000" dirty="0" smtClean="0">
              <a:solidFill>
                <a:schemeClr val="hlink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dirty="0">
                <a:solidFill>
                  <a:srgbClr val="0000FF"/>
                </a:solidFill>
              </a:rPr>
              <a:t>Connaissance du bâtiment à améliorer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dirty="0">
                <a:solidFill>
                  <a:srgbClr val="0000FF"/>
                </a:solidFill>
              </a:rPr>
              <a:t>Processus d’amélioration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dirty="0">
                <a:solidFill>
                  <a:srgbClr val="0000FF"/>
                </a:solidFill>
              </a:rPr>
              <a:t>Diagnostic du </a:t>
            </a:r>
            <a:r>
              <a:rPr lang="fr-FR" sz="2000" dirty="0" smtClean="0">
                <a:solidFill>
                  <a:srgbClr val="0000FF"/>
                </a:solidFill>
              </a:rPr>
              <a:t>bâtiment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dirty="0">
                <a:solidFill>
                  <a:srgbClr val="0000FF"/>
                </a:solidFill>
              </a:rPr>
              <a:t>Mission du diagnostiqueur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dirty="0">
                <a:solidFill>
                  <a:srgbClr val="0000FF"/>
                </a:solidFill>
              </a:rPr>
              <a:t>Analyse du diagnostic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dirty="0">
                <a:solidFill>
                  <a:srgbClr val="0000FF"/>
                </a:solidFill>
              </a:rPr>
              <a:t>Réalisation, validation et réception des travaux programmés</a:t>
            </a:r>
          </a:p>
          <a:p>
            <a:pPr lvl="1"/>
            <a:endParaRPr lang="fr-FR" sz="2000" dirty="0">
              <a:solidFill>
                <a:srgbClr val="0000FF"/>
              </a:solidFill>
            </a:endParaRP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MWOLFF\Documents\Divers\LOGO\logo-institutionne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4" b="5874"/>
          <a:stretch/>
        </p:blipFill>
        <p:spPr bwMode="auto">
          <a:xfrm>
            <a:off x="8207374" y="5796000"/>
            <a:ext cx="761059" cy="7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33530" y="1751046"/>
            <a:ext cx="80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377825" algn="ctr"/>
            <a:r>
              <a:rPr lang="fr-FR" sz="3200" dirty="0" smtClean="0">
                <a:solidFill>
                  <a:prstClr val="black"/>
                </a:solidFill>
              </a:rPr>
              <a:t>Travaux en cours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2788" y="2621926"/>
            <a:ext cx="6117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377825"/>
            <a:r>
              <a:rPr lang="fr-FR" sz="2800" dirty="0" smtClean="0"/>
              <a:t>Bâtiments d’habitation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Arrêté du 31 janvier 1986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2366" y="3462536"/>
            <a:ext cx="8249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hlink"/>
                </a:solidFill>
              </a:rPr>
              <a:t>Un groupe de travail envisage actuellement la refonte complète de la réglementation applicable aux bâtiments </a:t>
            </a:r>
            <a:r>
              <a:rPr lang="fr-FR" sz="2000" dirty="0" smtClean="0">
                <a:solidFill>
                  <a:schemeClr val="hlink"/>
                </a:solidFill>
              </a:rPr>
              <a:t>d’habitation </a:t>
            </a:r>
            <a:r>
              <a:rPr lang="fr-FR" sz="2000" dirty="0">
                <a:solidFill>
                  <a:schemeClr val="hlink"/>
                </a:solidFill>
              </a:rPr>
              <a:t>pour remplacer l’arrêté du </a:t>
            </a:r>
            <a:r>
              <a:rPr lang="fr-FR" sz="2000" dirty="0" smtClean="0">
                <a:solidFill>
                  <a:schemeClr val="hlink"/>
                </a:solidFill>
              </a:rPr>
              <a:t>31/01/86.</a:t>
            </a:r>
            <a:endParaRPr lang="fr-FR" sz="2000" dirty="0" smtClean="0">
              <a:solidFill>
                <a:srgbClr val="0000FF"/>
              </a:solidFill>
            </a:endParaRPr>
          </a:p>
          <a:p>
            <a:endParaRPr lang="fr-FR" sz="20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hlink"/>
                </a:solidFill>
              </a:rPr>
              <a:t>A ce jour, aucun projet de texte n’est encore paru !</a:t>
            </a:r>
          </a:p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MWOLFF\Documents\Divers\LOGO\logo-institutionne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4" b="5874"/>
          <a:stretch/>
        </p:blipFill>
        <p:spPr bwMode="auto">
          <a:xfrm>
            <a:off x="8207374" y="5796000"/>
            <a:ext cx="761059" cy="7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33530" y="1751046"/>
            <a:ext cx="80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377825" algn="ctr"/>
            <a:r>
              <a:rPr lang="fr-FR" sz="3200" dirty="0" smtClean="0">
                <a:solidFill>
                  <a:prstClr val="black"/>
                </a:solidFill>
              </a:rPr>
              <a:t>RAPPEL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2787" y="2297826"/>
            <a:ext cx="8735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Les gestionnaires des établissements sont tenus de </a:t>
            </a:r>
            <a:r>
              <a:rPr lang="fr-FR" sz="2400" dirty="0" smtClean="0"/>
              <a:t>justifier </a:t>
            </a:r>
            <a:r>
              <a:rPr lang="fr-FR" sz="2400" dirty="0"/>
              <a:t>tous les entretiens et </a:t>
            </a:r>
            <a:r>
              <a:rPr lang="fr-FR" sz="2400" dirty="0" smtClean="0"/>
              <a:t>modifications </a:t>
            </a:r>
            <a:r>
              <a:rPr lang="fr-FR" sz="2400" dirty="0"/>
              <a:t>des équipements liés à la sécurité incendie. L’outil consacré pour ce suivi est le registre de sécurité, obligatoirement tenu à jour et à disposition des </a:t>
            </a:r>
            <a:r>
              <a:rPr lang="fr-FR" sz="2400" dirty="0" smtClean="0"/>
              <a:t>autorités.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2366" y="3462536"/>
            <a:ext cx="82497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solidFill>
                <a:prstClr val="black"/>
              </a:solidFill>
            </a:endParaRPr>
          </a:p>
          <a:p>
            <a:endParaRPr lang="fr-FR" sz="2000" dirty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Une </a:t>
            </a:r>
            <a:r>
              <a:rPr lang="fr-FR" sz="2000" dirty="0">
                <a:solidFill>
                  <a:srgbClr val="0000FF"/>
                </a:solidFill>
              </a:rPr>
              <a:t>copie (informatique, en ligne) peut être une sécurité en cas de sinistre généralisé dans l’établissement où le registre de sécurité pourrait </a:t>
            </a:r>
            <a:r>
              <a:rPr lang="fr-FR" sz="2000" dirty="0" smtClean="0">
                <a:solidFill>
                  <a:srgbClr val="0000FF"/>
                </a:solidFill>
              </a:rPr>
              <a:t>brûler.</a:t>
            </a:r>
          </a:p>
          <a:p>
            <a:endParaRPr lang="fr-FR" sz="16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Mise en </a:t>
            </a:r>
            <a:r>
              <a:rPr lang="fr-FR" sz="2000" dirty="0">
                <a:solidFill>
                  <a:srgbClr val="0000FF"/>
                </a:solidFill>
              </a:rPr>
              <a:t>place et entretien assurés par le propriétaire gestionnaire </a:t>
            </a:r>
            <a:r>
              <a:rPr lang="fr-FR" sz="2000" dirty="0" smtClean="0">
                <a:solidFill>
                  <a:srgbClr val="0000FF"/>
                </a:solidFill>
              </a:rPr>
              <a:t>, ou </a:t>
            </a:r>
            <a:r>
              <a:rPr lang="fr-FR" sz="2000" dirty="0">
                <a:solidFill>
                  <a:srgbClr val="0000FF"/>
                </a:solidFill>
              </a:rPr>
              <a:t>par l’organisme agréé assurant la gestion des logements sociaux et logements foyers</a:t>
            </a:r>
            <a:endParaRPr lang="fr-FR" sz="2000" dirty="0" smtClean="0">
              <a:solidFill>
                <a:prstClr val="black"/>
              </a:solidFill>
            </a:endParaRP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MWOLFF\Documents\Divers\LOGO\logo-institutionne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4" b="5874"/>
          <a:stretch/>
        </p:blipFill>
        <p:spPr bwMode="auto">
          <a:xfrm>
            <a:off x="8207374" y="5796000"/>
            <a:ext cx="761059" cy="7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491</Words>
  <Application>Microsoft Office PowerPoint</Application>
  <PresentationFormat>Affichage à l'écran (4:3)</PresentationFormat>
  <Paragraphs>81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Thème Office</vt:lpstr>
      <vt:lpstr>1_Thème Office</vt:lpstr>
      <vt:lpstr>2_Thème Office</vt:lpstr>
      <vt:lpstr>3_Thème Office</vt:lpstr>
      <vt:lpstr>4_Thème Office</vt:lpstr>
      <vt:lpstr>5_Thème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Périé</dc:creator>
  <cp:lastModifiedBy>pem</cp:lastModifiedBy>
  <cp:revision>17</cp:revision>
  <dcterms:created xsi:type="dcterms:W3CDTF">2012-02-10T10:03:47Z</dcterms:created>
  <dcterms:modified xsi:type="dcterms:W3CDTF">2019-11-15T15:18:48Z</dcterms:modified>
</cp:coreProperties>
</file>