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9" r:id="rId3"/>
    <p:sldId id="257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92" autoAdjust="0"/>
    <p:restoredTop sz="94660"/>
  </p:normalViewPr>
  <p:slideViewPr>
    <p:cSldViewPr snapToGrid="0" snapToObjects="1">
      <p:cViewPr>
        <p:scale>
          <a:sx n="95" d="100"/>
          <a:sy n="95" d="100"/>
        </p:scale>
        <p:origin x="-1260" y="-7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F4986-AA71-B148-928A-8ADDEE2881E4}" type="datetimeFigureOut">
              <a:rPr lang="fr-FR" smtClean="0"/>
              <a:t>15/11/2019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EB4D-63FB-A842-912F-FD01459036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4028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F4986-AA71-B148-928A-8ADDEE2881E4}" type="datetimeFigureOut">
              <a:rPr lang="fr-FR" smtClean="0"/>
              <a:t>15/11/2019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EB4D-63FB-A842-912F-FD01459036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17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F4986-AA71-B148-928A-8ADDEE2881E4}" type="datetimeFigureOut">
              <a:rPr lang="fr-FR" smtClean="0"/>
              <a:t>15/11/2019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EB4D-63FB-A842-912F-FD01459036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1059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F4986-AA71-B148-928A-8ADDEE2881E4}" type="datetimeFigureOut">
              <a:rPr lang="fr-FR" smtClean="0"/>
              <a:t>15/11/2019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EB4D-63FB-A842-912F-FD01459036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8616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F4986-AA71-B148-928A-8ADDEE2881E4}" type="datetimeFigureOut">
              <a:rPr lang="fr-FR" smtClean="0"/>
              <a:t>15/11/2019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EB4D-63FB-A842-912F-FD01459036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2560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F4986-AA71-B148-928A-8ADDEE2881E4}" type="datetimeFigureOut">
              <a:rPr lang="fr-FR" smtClean="0"/>
              <a:t>15/11/2019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EB4D-63FB-A842-912F-FD01459036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7376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F4986-AA71-B148-928A-8ADDEE2881E4}" type="datetimeFigureOut">
              <a:rPr lang="fr-FR" smtClean="0"/>
              <a:t>15/11/2019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EB4D-63FB-A842-912F-FD01459036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6158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F4986-AA71-B148-928A-8ADDEE2881E4}" type="datetimeFigureOut">
              <a:rPr lang="fr-FR" smtClean="0"/>
              <a:t>15/11/2019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EB4D-63FB-A842-912F-FD01459036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7946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F4986-AA71-B148-928A-8ADDEE2881E4}" type="datetimeFigureOut">
              <a:rPr lang="fr-FR" smtClean="0"/>
              <a:t>15/11/2019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EB4D-63FB-A842-912F-FD01459036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2479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F4986-AA71-B148-928A-8ADDEE2881E4}" type="datetimeFigureOut">
              <a:rPr lang="fr-FR" smtClean="0"/>
              <a:t>15/11/2019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EB4D-63FB-A842-912F-FD01459036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6325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F4986-AA71-B148-928A-8ADDEE2881E4}" type="datetimeFigureOut">
              <a:rPr lang="fr-FR" smtClean="0"/>
              <a:t>15/11/2019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EB4D-63FB-A842-912F-FD01459036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8070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F4986-AA71-B148-928A-8ADDEE2881E4}" type="datetimeFigureOut">
              <a:rPr lang="fr-FR" smtClean="0"/>
              <a:t>15/11/2019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CEB4D-63FB-A842-912F-FD01459036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7868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ftam.fr/" TargetMode="Externa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ftam.fr/" TargetMode="Externa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ftam.fr/" TargetMode="Externa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ftam.fr/" TargetMode="Externa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ftam.fr/" TargetMode="Externa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727158" y="1052197"/>
            <a:ext cx="390357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b="1" dirty="0" smtClean="0">
                <a:solidFill>
                  <a:schemeClr val="bg1"/>
                </a:solidFill>
                <a:latin typeface="Arial Narrow"/>
              </a:rPr>
              <a:t>Présentation du 8 mars 2012</a:t>
            </a:r>
            <a:endParaRPr lang="fr-FR" sz="2500" b="1" dirty="0">
              <a:solidFill>
                <a:schemeClr val="bg1"/>
              </a:solidFill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85416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346478" y="2474527"/>
            <a:ext cx="62500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Les bonnes pratiques des </a:t>
            </a:r>
            <a:r>
              <a:rPr lang="fr-FR" sz="3200" b="1" dirty="0" smtClean="0"/>
              <a:t>adhérents</a:t>
            </a:r>
          </a:p>
          <a:p>
            <a:endParaRPr lang="fr-FR" sz="3200" b="1" dirty="0"/>
          </a:p>
          <a:p>
            <a:pPr algn="ctr"/>
            <a:r>
              <a:rPr lang="fr-FR" sz="3200" b="1" dirty="0"/>
              <a:t>Mise en place du classeur Sécurité</a:t>
            </a:r>
          </a:p>
        </p:txBody>
      </p:sp>
      <p:pic>
        <p:nvPicPr>
          <p:cNvPr id="9" name="Image 8" descr="Description : AFTAM Donner les moyens de l'autonomie, meilleur chemin vers l'insertion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30" y="5873218"/>
            <a:ext cx="2038350" cy="571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537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004834" y="1995443"/>
            <a:ext cx="768699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800080"/>
                </a:solidFill>
              </a:rPr>
              <a:t>La Commission de sécurité </a:t>
            </a:r>
            <a:r>
              <a:rPr lang="fr-FR" sz="2400" b="1" dirty="0" smtClean="0">
                <a:solidFill>
                  <a:srgbClr val="800080"/>
                </a:solidFill>
              </a:rPr>
              <a:t/>
            </a:r>
            <a:br>
              <a:rPr lang="fr-FR" sz="2400" b="1" dirty="0" smtClean="0">
                <a:solidFill>
                  <a:srgbClr val="800080"/>
                </a:solidFill>
              </a:rPr>
            </a:br>
            <a:endParaRPr lang="fr-FR" sz="2400" b="1" dirty="0">
              <a:solidFill>
                <a:srgbClr val="800080"/>
              </a:solidFill>
            </a:endParaRPr>
          </a:p>
          <a:p>
            <a:endParaRPr lang="fr-FR" sz="800" dirty="0"/>
          </a:p>
          <a:p>
            <a:r>
              <a:rPr lang="fr-FR" sz="2000" dirty="0" smtClean="0"/>
              <a:t>Elle </a:t>
            </a:r>
            <a:r>
              <a:rPr lang="fr-FR" sz="2000" dirty="0"/>
              <a:t>se déroule en trois phases </a:t>
            </a:r>
            <a:r>
              <a:rPr lang="fr-FR" sz="2000" dirty="0" smtClean="0"/>
              <a:t>:</a:t>
            </a:r>
            <a:br>
              <a:rPr lang="fr-FR" sz="2000" dirty="0" smtClean="0"/>
            </a:br>
            <a:endParaRPr lang="fr-FR" sz="2000" dirty="0"/>
          </a:p>
          <a:p>
            <a:endParaRPr lang="fr-FR" sz="800" dirty="0"/>
          </a:p>
          <a:p>
            <a:pPr marL="285750" indent="-285750">
              <a:buFontTx/>
              <a:buChar char="-"/>
            </a:pPr>
            <a:r>
              <a:rPr lang="fr-FR" sz="2000" b="1" u="sng" dirty="0">
                <a:solidFill>
                  <a:schemeClr val="accent1">
                    <a:lumMod val="75000"/>
                  </a:schemeClr>
                </a:solidFill>
              </a:rPr>
              <a:t>Phase 1</a:t>
            </a:r>
            <a:r>
              <a:rPr lang="fr-FR" sz="2000" dirty="0"/>
              <a:t> – Accueil , vérifications </a:t>
            </a:r>
            <a:r>
              <a:rPr lang="fr-FR" sz="2000" dirty="0" smtClean="0"/>
              <a:t>administratives</a:t>
            </a:r>
            <a:br>
              <a:rPr lang="fr-FR" sz="2000" dirty="0" smtClean="0"/>
            </a:br>
            <a:r>
              <a:rPr lang="fr-FR" sz="800" dirty="0" smtClean="0"/>
              <a:t/>
            </a:r>
            <a:br>
              <a:rPr lang="fr-FR" sz="800" dirty="0" smtClean="0"/>
            </a:br>
            <a:endParaRPr lang="fr-FR" sz="800" dirty="0" smtClean="0"/>
          </a:p>
          <a:p>
            <a:pPr marL="285750" indent="-285750">
              <a:buFontTx/>
              <a:buChar char="-"/>
            </a:pPr>
            <a:r>
              <a:rPr lang="fr-FR" sz="2000" b="1" u="sng" dirty="0" smtClean="0">
                <a:solidFill>
                  <a:schemeClr val="accent1">
                    <a:lumMod val="75000"/>
                  </a:schemeClr>
                </a:solidFill>
              </a:rPr>
              <a:t>Phase </a:t>
            </a:r>
            <a:r>
              <a:rPr lang="fr-FR" sz="2000" b="1" u="sng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fr-FR" sz="2000" dirty="0"/>
              <a:t> – Visite du site avec l’ensemble des membres de la Commission de     sécurité</a:t>
            </a:r>
          </a:p>
          <a:p>
            <a:endParaRPr lang="fr-FR" sz="800" dirty="0" smtClean="0"/>
          </a:p>
          <a:p>
            <a:pPr marL="285750" indent="-285750">
              <a:buFontTx/>
              <a:buChar char="-"/>
            </a:pPr>
            <a:r>
              <a:rPr lang="fr-FR" sz="2000" b="1" u="sng" dirty="0" smtClean="0">
                <a:solidFill>
                  <a:schemeClr val="accent1">
                    <a:lumMod val="75000"/>
                  </a:schemeClr>
                </a:solidFill>
              </a:rPr>
              <a:t>Phase </a:t>
            </a:r>
            <a:r>
              <a:rPr lang="fr-FR" sz="2000" b="1" u="sng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2000" dirty="0"/>
              <a:t>– Essais (alarme, désenfumage …) effectués en général hors tension</a:t>
            </a:r>
          </a:p>
        </p:txBody>
      </p:sp>
      <p:pic>
        <p:nvPicPr>
          <p:cNvPr id="9" name="Image 8" descr="Description : AFTAM Donner les moyens de l'autonomie, meilleur chemin vers l'insertion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30" y="5873218"/>
            <a:ext cx="2038350" cy="571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180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004834" y="2105975"/>
            <a:ext cx="768699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800080"/>
                </a:solidFill>
              </a:rPr>
              <a:t>Le Classeur de </a:t>
            </a:r>
            <a:r>
              <a:rPr lang="fr-FR" sz="2800" b="1" dirty="0" smtClean="0">
                <a:solidFill>
                  <a:srgbClr val="800080"/>
                </a:solidFill>
              </a:rPr>
              <a:t>sécurité</a:t>
            </a:r>
            <a:br>
              <a:rPr lang="fr-FR" sz="2800" b="1" dirty="0" smtClean="0">
                <a:solidFill>
                  <a:srgbClr val="800080"/>
                </a:solidFill>
              </a:rPr>
            </a:br>
            <a:endParaRPr lang="fr-FR" sz="2800" b="1" dirty="0">
              <a:solidFill>
                <a:srgbClr val="800080"/>
              </a:solidFill>
            </a:endParaRPr>
          </a:p>
          <a:p>
            <a:pPr algn="ctr"/>
            <a:endParaRPr lang="fr-FR" sz="800" dirty="0"/>
          </a:p>
          <a:p>
            <a:pPr marL="180975" indent="-180975"/>
            <a:r>
              <a:rPr lang="fr-FR" sz="2000" b="1" u="sng" dirty="0">
                <a:solidFill>
                  <a:schemeClr val="accent1">
                    <a:lumMod val="75000"/>
                  </a:schemeClr>
                </a:solidFill>
              </a:rPr>
              <a:t>Objectif</a:t>
            </a: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2000" dirty="0"/>
              <a:t>: </a:t>
            </a:r>
            <a:endParaRPr lang="fr-FR" sz="2000" dirty="0" smtClean="0"/>
          </a:p>
          <a:p>
            <a:pPr marL="180975" indent="-180975"/>
            <a:endParaRPr lang="fr-FR" sz="2000" dirty="0"/>
          </a:p>
          <a:p>
            <a:pPr marL="180975" indent="-180975"/>
            <a:r>
              <a:rPr lang="fr-FR" sz="2000" dirty="0" smtClean="0"/>
              <a:t>- Classer </a:t>
            </a:r>
            <a:r>
              <a:rPr lang="fr-FR" sz="2000" dirty="0"/>
              <a:t>les documents (contrats, bons de vérification …) </a:t>
            </a:r>
            <a:r>
              <a:rPr lang="fr-FR" sz="2000" dirty="0" smtClean="0"/>
              <a:t> inhérents </a:t>
            </a:r>
            <a:r>
              <a:rPr lang="fr-FR" sz="2000" dirty="0"/>
              <a:t>à la sécurité incendie dans un même et </a:t>
            </a:r>
            <a:r>
              <a:rPr lang="fr-FR" sz="2000" dirty="0" smtClean="0"/>
              <a:t>unique support.</a:t>
            </a:r>
          </a:p>
          <a:p>
            <a:pPr marL="180975" indent="-180975"/>
            <a:r>
              <a:rPr lang="fr-FR" sz="2000" dirty="0" smtClean="0"/>
              <a:t>- Outil facilitant une commission de sécurité, surtout dans la phase 1.</a:t>
            </a:r>
          </a:p>
          <a:p>
            <a:pPr marL="180975" indent="-180975"/>
            <a:r>
              <a:rPr lang="fr-FR" sz="2000" dirty="0" smtClean="0"/>
              <a:t>- </a:t>
            </a:r>
            <a:r>
              <a:rPr lang="fr-FR" sz="2000" dirty="0"/>
              <a:t>Bonne entrée en matière pour débuter la commission </a:t>
            </a:r>
            <a:r>
              <a:rPr lang="fr-FR" sz="2000" dirty="0" smtClean="0"/>
              <a:t>de sécurité</a:t>
            </a:r>
            <a:r>
              <a:rPr lang="fr-FR" sz="2000" dirty="0"/>
              <a:t>.</a:t>
            </a:r>
          </a:p>
          <a:p>
            <a:pPr marL="180975" indent="-180975"/>
            <a:r>
              <a:rPr lang="fr-FR" sz="2000" dirty="0" smtClean="0"/>
              <a:t>- </a:t>
            </a:r>
            <a:r>
              <a:rPr lang="fr-FR" sz="2000" dirty="0"/>
              <a:t>Outil véhiculant le sérieux de l’organisation, l’image </a:t>
            </a:r>
            <a:r>
              <a:rPr lang="fr-FR" sz="2000" dirty="0" smtClean="0"/>
              <a:t>de l’institution </a:t>
            </a:r>
            <a:r>
              <a:rPr lang="fr-FR" sz="2000" dirty="0"/>
              <a:t>au regard des partenaires : ville, </a:t>
            </a:r>
            <a:r>
              <a:rPr lang="fr-FR" sz="2000" dirty="0" smtClean="0"/>
              <a:t>police, pompiers </a:t>
            </a:r>
            <a:r>
              <a:rPr lang="fr-FR" sz="2000" dirty="0"/>
              <a:t>…</a:t>
            </a:r>
          </a:p>
        </p:txBody>
      </p:sp>
      <p:pic>
        <p:nvPicPr>
          <p:cNvPr id="9" name="Image 8" descr="Description : AFTAM Donner les moyens de l'autonomie, meilleur chemin vers l'insertion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30" y="5873218"/>
            <a:ext cx="2038350" cy="571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344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653143" y="1643751"/>
            <a:ext cx="813916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800080"/>
                </a:solidFill>
              </a:rPr>
              <a:t>Le </a:t>
            </a:r>
            <a:r>
              <a:rPr lang="fr-FR" sz="2800" b="1" dirty="0">
                <a:solidFill>
                  <a:srgbClr val="800080"/>
                </a:solidFill>
              </a:rPr>
              <a:t>classeur Sécurité (ISO 9001)</a:t>
            </a:r>
          </a:p>
          <a:p>
            <a:pPr algn="ctr"/>
            <a:r>
              <a:rPr lang="fr-FR" sz="1400" dirty="0"/>
              <a:t>Sommaire (1/2)</a:t>
            </a:r>
          </a:p>
          <a:p>
            <a:pPr algn="ctr"/>
            <a:endParaRPr lang="fr-FR" dirty="0"/>
          </a:p>
          <a:p>
            <a:pPr marL="285750" indent="-285750" algn="just">
              <a:buFontTx/>
              <a:buChar char="-"/>
            </a:pP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Onglet n° 1 </a:t>
            </a:r>
            <a:r>
              <a:rPr lang="fr-FR" dirty="0"/>
              <a:t>: </a:t>
            </a:r>
            <a:r>
              <a:rPr lang="fr-FR" i="1" dirty="0"/>
              <a:t>Procès verbaux de commissions de sécurité   (*)</a:t>
            </a:r>
            <a:endParaRPr lang="fr-FR" i="1" dirty="0">
              <a:solidFill>
                <a:schemeClr val="bg1">
                  <a:lumMod val="75000"/>
                </a:schemeClr>
              </a:solidFill>
            </a:endParaRPr>
          </a:p>
          <a:p>
            <a:pPr algn="just"/>
            <a:r>
              <a:rPr lang="fr-FR" sz="1400" dirty="0"/>
              <a:t>                               (classement chronologique par date)</a:t>
            </a:r>
          </a:p>
          <a:p>
            <a:pPr marL="285750" indent="-285750" algn="just">
              <a:buFontTx/>
              <a:buChar char="-"/>
            </a:pP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Onglet n° 2 </a:t>
            </a:r>
            <a:r>
              <a:rPr lang="fr-FR" dirty="0"/>
              <a:t>: </a:t>
            </a:r>
            <a:r>
              <a:rPr lang="fr-FR" i="1" dirty="0"/>
              <a:t>Copie des contrats des équipements de sécurité</a:t>
            </a:r>
          </a:p>
          <a:p>
            <a:pPr algn="just"/>
            <a:r>
              <a:rPr lang="fr-FR" sz="1400" dirty="0"/>
              <a:t>    </a:t>
            </a:r>
            <a:r>
              <a:rPr lang="fr-FR" sz="1400" dirty="0" smtClean="0"/>
              <a:t> </a:t>
            </a:r>
            <a:r>
              <a:rPr lang="fr-FR" sz="1400" dirty="0"/>
              <a:t>(Extincteurs, alarme, désenfumage, BAES, R.I.A., colonnes sèches)</a:t>
            </a:r>
          </a:p>
          <a:p>
            <a:pPr marL="285750" indent="-285750" algn="just">
              <a:buFontTx/>
              <a:buChar char="-"/>
            </a:pP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Onglet n° 3 </a:t>
            </a:r>
            <a:r>
              <a:rPr lang="fr-FR" dirty="0"/>
              <a:t>: </a:t>
            </a:r>
            <a:r>
              <a:rPr lang="fr-FR" i="1" dirty="0"/>
              <a:t>Bons de visite des vérifications des extincteurs</a:t>
            </a:r>
          </a:p>
          <a:p>
            <a:pPr marL="285750" indent="-285750" algn="just">
              <a:buFontTx/>
              <a:buChar char="-"/>
            </a:pP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Onglet n° 4 </a:t>
            </a:r>
            <a:r>
              <a:rPr lang="fr-FR" dirty="0"/>
              <a:t>: </a:t>
            </a:r>
            <a:r>
              <a:rPr lang="fr-FR" i="1" dirty="0"/>
              <a:t>Bons de visite des vérifications R.I.A. et Colonnes sèches/humides </a:t>
            </a:r>
          </a:p>
          <a:p>
            <a:pPr marL="285750" indent="-285750" algn="just">
              <a:buFontTx/>
              <a:buChar char="-"/>
            </a:pP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Onglet n° 5 </a:t>
            </a:r>
            <a:r>
              <a:rPr lang="fr-FR" dirty="0"/>
              <a:t>: </a:t>
            </a:r>
            <a:r>
              <a:rPr lang="fr-FR" i="1" dirty="0"/>
              <a:t>Bons de visite des vérifications du système d’alarme</a:t>
            </a:r>
          </a:p>
          <a:p>
            <a:pPr marL="285750" indent="-285750" algn="just">
              <a:buFontTx/>
              <a:buChar char="-"/>
            </a:pP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Onglet n° 6 </a:t>
            </a:r>
            <a:r>
              <a:rPr lang="fr-FR" dirty="0"/>
              <a:t>: </a:t>
            </a:r>
            <a:r>
              <a:rPr lang="fr-FR" i="1" dirty="0"/>
              <a:t>Justificatifs des formations sécurité incendie du personnel + </a:t>
            </a:r>
            <a:r>
              <a:rPr lang="fr-FR" i="1" dirty="0" err="1"/>
              <a:t>DUerp</a:t>
            </a:r>
            <a:endParaRPr lang="fr-FR" i="1" dirty="0"/>
          </a:p>
          <a:p>
            <a:pPr algn="just"/>
            <a:r>
              <a:rPr lang="fr-FR" sz="1400" dirty="0"/>
              <a:t>                               (Liste d’émargement des personnes formées et/ou attestation de formation, </a:t>
            </a:r>
            <a:r>
              <a:rPr lang="fr-FR" sz="1400" dirty="0" err="1"/>
              <a:t>DUerp</a:t>
            </a:r>
            <a:r>
              <a:rPr lang="fr-FR" sz="1400" dirty="0"/>
              <a:t>)</a:t>
            </a:r>
          </a:p>
          <a:p>
            <a:pPr marL="285750" indent="-285750" algn="just">
              <a:buFontTx/>
              <a:buChar char="-"/>
            </a:pP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Onglet n° 7 </a:t>
            </a:r>
            <a:r>
              <a:rPr lang="fr-FR" dirty="0"/>
              <a:t>: </a:t>
            </a:r>
            <a:r>
              <a:rPr lang="fr-FR" i="1" dirty="0"/>
              <a:t>Bons de visite des vérifications du désenfumage</a:t>
            </a:r>
          </a:p>
          <a:p>
            <a:pPr marL="285750" indent="-285750" algn="just">
              <a:buFontTx/>
              <a:buChar char="-"/>
            </a:pP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Onglet n° 8 </a:t>
            </a:r>
            <a:r>
              <a:rPr lang="fr-FR" dirty="0"/>
              <a:t>: </a:t>
            </a:r>
            <a:r>
              <a:rPr lang="fr-FR" i="1" dirty="0"/>
              <a:t>Chaufferies</a:t>
            </a:r>
          </a:p>
          <a:p>
            <a:pPr algn="just"/>
            <a:r>
              <a:rPr lang="fr-FR" sz="1400" dirty="0"/>
              <a:t>                               (contrats + certificat annuel de ramonage des conduits de fumée)</a:t>
            </a:r>
          </a:p>
        </p:txBody>
      </p:sp>
      <p:pic>
        <p:nvPicPr>
          <p:cNvPr id="9" name="Image 8" descr="Description : AFTAM Donner les moyens de l'autonomie, meilleur chemin vers l'insertion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30" y="5873218"/>
            <a:ext cx="2038350" cy="571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081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653143" y="1643751"/>
            <a:ext cx="813916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800080"/>
                </a:solidFill>
              </a:rPr>
              <a:t>Le </a:t>
            </a:r>
            <a:r>
              <a:rPr lang="fr-FR" sz="2800" b="1" dirty="0">
                <a:solidFill>
                  <a:srgbClr val="800080"/>
                </a:solidFill>
              </a:rPr>
              <a:t>classeur Sécurité (ISO 9001)</a:t>
            </a:r>
          </a:p>
          <a:p>
            <a:pPr algn="ctr"/>
            <a:r>
              <a:rPr lang="fr-FR" sz="1400" dirty="0" smtClean="0"/>
              <a:t>Sommaire </a:t>
            </a:r>
            <a:r>
              <a:rPr lang="fr-FR" sz="1400" dirty="0"/>
              <a:t>(2/2)</a:t>
            </a:r>
          </a:p>
          <a:p>
            <a:pPr algn="ctr"/>
            <a:endParaRPr lang="fr-FR" sz="2000" dirty="0"/>
          </a:p>
          <a:p>
            <a:pPr marL="285750" indent="-285750" algn="just">
              <a:buFontTx/>
              <a:buChar char="-"/>
            </a:pPr>
            <a:r>
              <a:rPr lang="fr-FR" sz="2000" dirty="0"/>
              <a:t>  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Onglet n°   9 </a:t>
            </a:r>
            <a:r>
              <a:rPr lang="fr-FR" dirty="0"/>
              <a:t>: </a:t>
            </a:r>
            <a:r>
              <a:rPr lang="fr-FR" i="1" dirty="0"/>
              <a:t>rapports VERITAS des vérifications gaz et électricité  (*)</a:t>
            </a:r>
          </a:p>
          <a:p>
            <a:pPr marL="285750" indent="-285750" algn="just">
              <a:buFontTx/>
              <a:buChar char="-"/>
            </a:pPr>
            <a:r>
              <a:rPr lang="fr-FR" b="1" i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Onglet n° 10 </a:t>
            </a:r>
            <a:r>
              <a:rPr lang="fr-FR" dirty="0"/>
              <a:t>: </a:t>
            </a:r>
            <a:r>
              <a:rPr lang="fr-FR" i="1" dirty="0"/>
              <a:t>ascenseurs</a:t>
            </a:r>
          </a:p>
          <a:p>
            <a:pPr algn="just"/>
            <a:r>
              <a:rPr lang="fr-FR" sz="1400" dirty="0"/>
              <a:t>             </a:t>
            </a:r>
            <a:r>
              <a:rPr lang="fr-FR" sz="1400" dirty="0" smtClean="0"/>
              <a:t>                  </a:t>
            </a:r>
            <a:r>
              <a:rPr lang="fr-FR" sz="1400" dirty="0"/>
              <a:t>(contrats + bons de visite)</a:t>
            </a:r>
          </a:p>
          <a:p>
            <a:pPr marL="285750" indent="-285750" algn="just">
              <a:buFontTx/>
              <a:buChar char="-"/>
            </a:pPr>
            <a:r>
              <a:rPr lang="fr-FR" dirty="0"/>
              <a:t>  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Onglet n° 11 </a:t>
            </a:r>
            <a:r>
              <a:rPr lang="fr-FR" dirty="0"/>
              <a:t>: </a:t>
            </a:r>
            <a:r>
              <a:rPr lang="fr-FR" i="1" dirty="0"/>
              <a:t>rapports de visite (*)</a:t>
            </a:r>
          </a:p>
          <a:p>
            <a:pPr algn="just" defTabSz="431800"/>
            <a:r>
              <a:rPr lang="fr-FR" sz="1400" dirty="0"/>
              <a:t>                          </a:t>
            </a:r>
            <a:r>
              <a:rPr lang="fr-FR" sz="1400" dirty="0" smtClean="0"/>
              <a:t>    (</a:t>
            </a:r>
            <a:r>
              <a:rPr lang="fr-FR" sz="1400" dirty="0"/>
              <a:t>visites trimestrielles parties communes, parties privatives PR07, visites techniques </a:t>
            </a:r>
            <a:r>
              <a:rPr lang="fr-FR" sz="1400" dirty="0" smtClean="0"/>
              <a:t>de 			        sécurité </a:t>
            </a:r>
            <a:r>
              <a:rPr lang="fr-FR" sz="1400" dirty="0"/>
              <a:t>du </a:t>
            </a:r>
            <a:r>
              <a:rPr lang="fr-FR" sz="1400" b="1" dirty="0"/>
              <a:t>D</a:t>
            </a:r>
            <a:r>
              <a:rPr lang="fr-FR" sz="1400" dirty="0"/>
              <a:t>élégué </a:t>
            </a:r>
            <a:r>
              <a:rPr lang="fr-FR" sz="1400" b="1" dirty="0"/>
              <a:t>N</a:t>
            </a:r>
            <a:r>
              <a:rPr lang="fr-FR" sz="1400" dirty="0"/>
              <a:t>ational </a:t>
            </a:r>
            <a:r>
              <a:rPr lang="fr-FR" sz="1400" b="1" dirty="0"/>
              <a:t>P</a:t>
            </a:r>
            <a:r>
              <a:rPr lang="fr-FR" sz="1400" dirty="0"/>
              <a:t>révention </a:t>
            </a:r>
            <a:r>
              <a:rPr lang="fr-FR" sz="1400" b="1" dirty="0"/>
              <a:t>S</a:t>
            </a:r>
            <a:r>
              <a:rPr lang="fr-FR" sz="1400" dirty="0"/>
              <a:t>écurité, rapport de vérification annuelle</a:t>
            </a:r>
          </a:p>
          <a:p>
            <a:pPr algn="just"/>
            <a:r>
              <a:rPr lang="fr-FR" sz="1400" dirty="0" smtClean="0"/>
              <a:t>	</a:t>
            </a:r>
            <a:r>
              <a:rPr lang="fr-FR" sz="1400" dirty="0"/>
              <a:t>	</a:t>
            </a:r>
            <a:r>
              <a:rPr lang="fr-FR" sz="1400" dirty="0" smtClean="0"/>
              <a:t>       PARFLAM - </a:t>
            </a:r>
            <a:r>
              <a:rPr lang="fr-FR" sz="1400" dirty="0"/>
              <a:t>5 derniers rapports depuis 2009, rapport de visites du spécialiste VMC </a:t>
            </a:r>
            <a:r>
              <a:rPr lang="fr-FR" sz="1400" dirty="0" smtClean="0"/>
              <a:t>de </a:t>
            </a:r>
            <a:r>
              <a:rPr lang="fr-FR" sz="1400" dirty="0" err="1" smtClean="0"/>
              <a:t>Coallia</a:t>
            </a:r>
            <a:r>
              <a:rPr lang="fr-FR" sz="1400" dirty="0"/>
              <a:t>)</a:t>
            </a:r>
          </a:p>
          <a:p>
            <a:pPr marL="342900" indent="-342900" algn="just">
              <a:buFontTx/>
              <a:buChar char="-"/>
            </a:pP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Onglet n° 12 </a:t>
            </a:r>
            <a:r>
              <a:rPr lang="fr-FR" dirty="0"/>
              <a:t>: </a:t>
            </a:r>
            <a:r>
              <a:rPr lang="fr-FR" i="1" dirty="0"/>
              <a:t>autres contrats techniques</a:t>
            </a:r>
          </a:p>
          <a:p>
            <a:pPr marL="342900" indent="-342900" algn="just">
              <a:buFontTx/>
              <a:buChar char="-"/>
            </a:pP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Onglet n° 13 </a:t>
            </a:r>
            <a:r>
              <a:rPr lang="fr-FR" dirty="0"/>
              <a:t>: </a:t>
            </a:r>
            <a:r>
              <a:rPr lang="fr-FR" i="1" dirty="0"/>
              <a:t>Divers diagnostics le cas échéant (plomb, amiante …)</a:t>
            </a:r>
          </a:p>
          <a:p>
            <a:pPr marL="342900" indent="-342900" algn="just">
              <a:buFontTx/>
              <a:buChar char="-"/>
            </a:pP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Onglet n° 14 </a:t>
            </a:r>
            <a:r>
              <a:rPr lang="fr-FR" dirty="0"/>
              <a:t>: </a:t>
            </a:r>
            <a:r>
              <a:rPr lang="fr-FR" i="1" dirty="0"/>
              <a:t>Pour les établissements de type J (FAM, MAS, EHPAD …)</a:t>
            </a:r>
          </a:p>
          <a:p>
            <a:pPr algn="just"/>
            <a:r>
              <a:rPr lang="fr-FR" i="1" dirty="0"/>
              <a:t>                                </a:t>
            </a:r>
            <a:r>
              <a:rPr lang="fr-FR" b="1" i="1" dirty="0"/>
              <a:t>D</a:t>
            </a:r>
            <a:r>
              <a:rPr lang="fr-FR" i="1" dirty="0"/>
              <a:t>ocument d’</a:t>
            </a:r>
            <a:r>
              <a:rPr lang="fr-FR" b="1" i="1" dirty="0"/>
              <a:t>A</a:t>
            </a:r>
            <a:r>
              <a:rPr lang="fr-FR" i="1" dirty="0"/>
              <a:t>nalyse des </a:t>
            </a:r>
            <a:r>
              <a:rPr lang="fr-FR" b="1" i="1" dirty="0"/>
              <a:t>R</a:t>
            </a:r>
            <a:r>
              <a:rPr lang="fr-FR" i="1" dirty="0"/>
              <a:t>isques liés à la </a:t>
            </a:r>
            <a:r>
              <a:rPr lang="fr-FR" b="1" i="1" dirty="0"/>
              <a:t>D</a:t>
            </a:r>
            <a:r>
              <a:rPr lang="fr-FR" i="1" dirty="0"/>
              <a:t>éfaillance en </a:t>
            </a:r>
          </a:p>
          <a:p>
            <a:pPr algn="just"/>
            <a:r>
              <a:rPr lang="fr-FR" i="1" dirty="0"/>
              <a:t>                                </a:t>
            </a:r>
            <a:r>
              <a:rPr lang="fr-FR" b="1" i="1" dirty="0"/>
              <a:t>E</a:t>
            </a:r>
            <a:r>
              <a:rPr lang="fr-FR" i="1" dirty="0"/>
              <a:t>nergie (DARDE) et justificatifs d’autonomie électrique</a:t>
            </a:r>
          </a:p>
          <a:p>
            <a:pPr algn="just"/>
            <a:r>
              <a:rPr lang="fr-FR" i="1" dirty="0"/>
              <a:t>(*) mise en place d’un plan d’action</a:t>
            </a:r>
          </a:p>
          <a:p>
            <a:pPr marL="342900" indent="-342900" algn="just">
              <a:buFontTx/>
              <a:buChar char="-"/>
            </a:pPr>
            <a:endParaRPr lang="fr-FR" dirty="0"/>
          </a:p>
        </p:txBody>
      </p:sp>
      <p:pic>
        <p:nvPicPr>
          <p:cNvPr id="9" name="Image 8" descr="Description : AFTAM Donner les moyens de l'autonomie, meilleur chemin vers l'insertion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30" y="5873218"/>
            <a:ext cx="2038350" cy="571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334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244</Words>
  <Application>Microsoft Office PowerPoint</Application>
  <PresentationFormat>Affichage à l'écran (4:3)</PresentationFormat>
  <Paragraphs>50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Philippe Périé</dc:creator>
  <cp:lastModifiedBy>pem</cp:lastModifiedBy>
  <cp:revision>14</cp:revision>
  <dcterms:created xsi:type="dcterms:W3CDTF">2012-02-10T10:03:47Z</dcterms:created>
  <dcterms:modified xsi:type="dcterms:W3CDTF">2019-11-15T15:20:24Z</dcterms:modified>
</cp:coreProperties>
</file>