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5" r:id="rId5"/>
    <p:sldId id="260" r:id="rId6"/>
    <p:sldId id="266" r:id="rId7"/>
    <p:sldId id="268" r:id="rId8"/>
    <p:sldId id="261" r:id="rId9"/>
    <p:sldId id="262" r:id="rId10"/>
    <p:sldId id="267" r:id="rId11"/>
    <p:sldId id="263" r:id="rId12"/>
    <p:sldId id="264" r:id="rId13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70" autoAdjust="0"/>
  </p:normalViewPr>
  <p:slideViewPr>
    <p:cSldViewPr snapToGrid="0" snapToObjects="1">
      <p:cViewPr>
        <p:scale>
          <a:sx n="95" d="100"/>
          <a:sy n="95" d="100"/>
        </p:scale>
        <p:origin x="-1266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49B8D-D4A2-4E40-B2EF-CBD403D8EF63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4CA0-D40F-4A38-B6A1-822BCD41AC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474E2-450E-4919-9390-65A5050A350E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130A4-8351-4926-9B53-EF3C11DDBA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53E47-11B2-4B2F-A2F8-D1048FB211ED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D9D49-C3AF-4D86-9B8E-7C91316215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629B-8983-4564-ADE2-430BC28A7BC5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C253-98C2-4B0A-8841-2D675606B6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2F13-2B1E-4B8D-85DF-F9449ADDE7E7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7B8F-C6E9-4B5F-BA5F-866FD75A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E2CF1-B8C0-4796-8C17-B7DEEF283CEE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723FB-5DB8-4035-880A-8EEEB669A9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1BCC-8AD7-47FE-A868-0811FCC2B6F9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5F6C-EBAC-4273-910A-BBDC5C1A6F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D5CA1-839F-438C-BC0C-948B544F9C2C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F6C1-B390-4C2C-AEC8-8BA0A4B43D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D1C45-97C5-488D-9825-743F40D7BAF6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7A41-89E4-4D3D-8DF1-61D5E011F3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ECC0A-15BF-4075-8050-A18B99D2E06E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9FC3-2AC9-4DDC-B107-1E1F25B217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58E2B-A694-4FBF-9DC9-724E4D2D54BA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F616-877D-4E88-A6C2-C4B29106DF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543D9-D212-405B-A30F-AB5B6EC577B7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945F-4D4E-4F02-A611-7F2799963F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30A478-2473-4E15-A300-2BF20D054F1A}" type="datetimeFigureOut">
              <a:rPr lang="fr-FR"/>
              <a:pPr>
                <a:defRPr/>
              </a:pPr>
              <a:t>15/11/2019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B3E17C-65A8-4223-B103-5F4353986F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5.emf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.jpeg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3"/>
          <p:cNvSpPr txBox="1">
            <a:spLocks noChangeArrowheads="1"/>
          </p:cNvSpPr>
          <p:nvPr/>
        </p:nvSpPr>
        <p:spPr bwMode="auto">
          <a:xfrm>
            <a:off x="2727325" y="1052513"/>
            <a:ext cx="3903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500" b="1">
                <a:solidFill>
                  <a:schemeClr val="bg1"/>
                </a:solidFill>
                <a:latin typeface="Arial Narrow" pitchFamily="34" charset="0"/>
              </a:rPr>
              <a:t>Présentation du 8 mars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7653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3988"/>
            <a:ext cx="9144000" cy="6486525"/>
          </a:xfrm>
          <a:noFill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5900" y="153988"/>
            <a:ext cx="4262438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2"/>
          <p:cNvSpPr txBox="1">
            <a:spLocks noChangeArrowheads="1"/>
          </p:cNvSpPr>
          <p:nvPr/>
        </p:nvSpPr>
        <p:spPr bwMode="auto">
          <a:xfrm>
            <a:off x="1849438" y="1665288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28675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827088" y="2581275"/>
            <a:ext cx="77041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latin typeface="Calibri" pitchFamily="34" charset="0"/>
                <a:cs typeface="Times New Roman" pitchFamily="18" charset="0"/>
              </a:rPr>
              <a:t>Bilan prévisionnel à fin 2012 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400" b="1">
                <a:latin typeface="Calibri" pitchFamily="34" charset="0"/>
                <a:cs typeface="Times New Roman" pitchFamily="18" charset="0"/>
              </a:rPr>
              <a:t> 20,5 M€</a:t>
            </a:r>
            <a:r>
              <a:rPr lang="fr-FR" sz="2400">
                <a:latin typeface="Calibri" pitchFamily="34" charset="0"/>
                <a:cs typeface="Times New Roman" pitchFamily="18" charset="0"/>
              </a:rPr>
              <a:t> engagés dont environ 4,5 M€ de subventions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400">
                <a:latin typeface="Calibri" pitchFamily="34" charset="0"/>
                <a:cs typeface="Times New Roman" pitchFamily="18" charset="0"/>
              </a:rPr>
              <a:t> près de la moitié pour le remplacement des portes des logements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400" b="1">
                <a:latin typeface="Calibri" pitchFamily="34" charset="0"/>
                <a:cs typeface="Times New Roman" pitchFamily="18" charset="0"/>
              </a:rPr>
              <a:t> 2 M€</a:t>
            </a:r>
            <a:r>
              <a:rPr lang="fr-FR" sz="2400">
                <a:latin typeface="Calibri" pitchFamily="34" charset="0"/>
                <a:cs typeface="Times New Roman" pitchFamily="18" charset="0"/>
              </a:rPr>
              <a:t> pour les DAAF</a:t>
            </a:r>
          </a:p>
          <a:p>
            <a:pPr>
              <a:spcBef>
                <a:spcPct val="50000"/>
              </a:spcBef>
            </a:pPr>
            <a:endParaRPr lang="fr-FR" sz="240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oneTexte 2"/>
          <p:cNvSpPr txBox="1">
            <a:spLocks noChangeArrowheads="1"/>
          </p:cNvSpPr>
          <p:nvPr/>
        </p:nvSpPr>
        <p:spPr bwMode="auto">
          <a:xfrm>
            <a:off x="1849438" y="1655763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29699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574675" y="2416175"/>
            <a:ext cx="813911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0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400" b="1">
                <a:latin typeface="Calibri" pitchFamily="34" charset="0"/>
                <a:cs typeface="Times New Roman" pitchFamily="18" charset="0"/>
              </a:rPr>
              <a:t>Les compléments 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souscrire des contrats d’entretien annuel concernant les dispositifs d’extinction automatique.</a:t>
            </a:r>
          </a:p>
          <a:p>
            <a:pPr lvl="1">
              <a:spcBef>
                <a:spcPct val="50000"/>
              </a:spcBef>
            </a:pPr>
            <a:r>
              <a:rPr lang="fr-FR">
                <a:latin typeface="Calibri" pitchFamily="34" charset="0"/>
                <a:cs typeface="Times New Roman" pitchFamily="18" charset="0"/>
              </a:rPr>
              <a:t>L’objectif étant d’inclure à court terme cette nouvelle prestation dans un contrat global reprenant les prestations d’entretien de tous les organes sécurité.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Assurer la sauvegarde des registres de sécurité:</a:t>
            </a:r>
          </a:p>
          <a:p>
            <a:pPr lvl="1">
              <a:spcBef>
                <a:spcPct val="50000"/>
              </a:spcBef>
            </a:pPr>
            <a:r>
              <a:rPr lang="fr-FR">
                <a:latin typeface="Calibri" pitchFamily="34" charset="0"/>
                <a:cs typeface="Times New Roman" pitchFamily="18" charset="0"/>
              </a:rPr>
              <a:t>une fois par mois, scanner l’intégralité du registre de sécurité dont le fichier sera sauvegardé dans la GED Patrimoine, mais pas sur le disque dur local !</a:t>
            </a:r>
          </a:p>
          <a:p>
            <a:pPr lvl="1">
              <a:spcBef>
                <a:spcPct val="50000"/>
              </a:spcBef>
            </a:pPr>
            <a:r>
              <a:rPr lang="fr-FR" sz="1600" b="1">
                <a:latin typeface="Calibri" pitchFamily="34" charset="0"/>
                <a:cs typeface="Times New Roman" pitchFamily="18" charset="0"/>
              </a:rPr>
              <a:t>-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Information / sensibilisation des résidants</a:t>
            </a:r>
            <a:endParaRPr lang="fr-FR" sz="2000" b="1" i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2"/>
          <p:cNvSpPr txBox="1">
            <a:spLocks noChangeArrowheads="1"/>
          </p:cNvSpPr>
          <p:nvPr/>
        </p:nvSpPr>
        <p:spPr bwMode="auto">
          <a:xfrm>
            <a:off x="1849438" y="1598613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sp>
        <p:nvSpPr>
          <p:cNvPr id="15363" name="ZoneTexte 5"/>
          <p:cNvSpPr txBox="1">
            <a:spLocks noChangeArrowheads="1"/>
          </p:cNvSpPr>
          <p:nvPr/>
        </p:nvSpPr>
        <p:spPr bwMode="auto">
          <a:xfrm>
            <a:off x="396875" y="2119313"/>
            <a:ext cx="85994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>
                <a:latin typeface="Calibri" pitchFamily="34" charset="0"/>
              </a:rPr>
              <a:t>Initié en 2006 :</a:t>
            </a:r>
          </a:p>
          <a:p>
            <a:pPr>
              <a:lnSpc>
                <a:spcPct val="90000"/>
              </a:lnSpc>
            </a:pPr>
            <a:endParaRPr lang="fr-FR" sz="800">
              <a:latin typeface="Calibri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r-FR" sz="2000">
                <a:latin typeface="Calibri" pitchFamily="34" charset="0"/>
              </a:rPr>
              <a:t> Note du 1</a:t>
            </a:r>
            <a:r>
              <a:rPr lang="fr-FR" sz="2000" baseline="30000">
                <a:latin typeface="Calibri" pitchFamily="34" charset="0"/>
              </a:rPr>
              <a:t>er</a:t>
            </a:r>
            <a:r>
              <a:rPr lang="fr-FR" sz="2000">
                <a:latin typeface="Calibri" pitchFamily="34" charset="0"/>
              </a:rPr>
              <a:t> février 2006 : « Plan d’action national d’amélioration de la sécurité incendie »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r-FR" sz="2000">
                <a:latin typeface="Calibri" pitchFamily="34" charset="0"/>
              </a:rPr>
              <a:t> Document du 20 mars 2006 : « mise en œuvre du plan d’action national d’amélioration de la sécurité incendie »</a:t>
            </a:r>
            <a:endParaRPr lang="fr-FR">
              <a:latin typeface="Calibri" pitchFamily="34" charset="0"/>
            </a:endParaRPr>
          </a:p>
        </p:txBody>
      </p:sp>
      <p:pic>
        <p:nvPicPr>
          <p:cNvPr id="15364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ZoneTexte 5"/>
          <p:cNvSpPr txBox="1">
            <a:spLocks noChangeArrowheads="1"/>
          </p:cNvSpPr>
          <p:nvPr/>
        </p:nvSpPr>
        <p:spPr bwMode="auto">
          <a:xfrm>
            <a:off x="396875" y="3849688"/>
            <a:ext cx="8194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>
                <a:latin typeface="Calibri" pitchFamily="34" charset="0"/>
              </a:rPr>
              <a:t>Origine :</a:t>
            </a:r>
          </a:p>
          <a:p>
            <a:pPr>
              <a:lnSpc>
                <a:spcPct val="90000"/>
              </a:lnSpc>
            </a:pPr>
            <a:endParaRPr lang="fr-FR" sz="800">
              <a:latin typeface="Calibri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r-FR" sz="2000">
                <a:latin typeface="Calibri" pitchFamily="34" charset="0"/>
              </a:rPr>
              <a:t> les incendies dramatiques dans des hôtels meublés en 2005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r-FR" sz="2000">
                <a:latin typeface="Calibri" pitchFamily="34" charset="0"/>
              </a:rPr>
              <a:t>L’Etat débloque 50 M€ en septembre 2005</a:t>
            </a:r>
            <a:endParaRPr lang="fr-FR">
              <a:latin typeface="Calibri" pitchFamily="34" charset="0"/>
            </a:endParaRPr>
          </a:p>
        </p:txBody>
      </p:sp>
      <p:sp>
        <p:nvSpPr>
          <p:cNvPr id="15366" name="ZoneTexte 5"/>
          <p:cNvSpPr txBox="1">
            <a:spLocks noChangeArrowheads="1"/>
          </p:cNvSpPr>
          <p:nvPr/>
        </p:nvSpPr>
        <p:spPr bwMode="auto">
          <a:xfrm>
            <a:off x="393700" y="5018088"/>
            <a:ext cx="860266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>
                <a:latin typeface="Calibri" pitchFamily="34" charset="0"/>
              </a:rPr>
              <a:t>Préalable :</a:t>
            </a:r>
          </a:p>
          <a:p>
            <a:pPr>
              <a:lnSpc>
                <a:spcPct val="90000"/>
              </a:lnSpc>
            </a:pPr>
            <a:endParaRPr lang="fr-FR" sz="800">
              <a:latin typeface="Calibri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r-FR" sz="2000">
                <a:latin typeface="Calibri" pitchFamily="34" charset="0"/>
              </a:rPr>
              <a:t> Vérifier la conformité à la réglementation en vigueur à la date de construction : préalable incontournable avant d’envisager des actions au-delà des exigences réglementaires.</a:t>
            </a:r>
            <a:endParaRPr lang="fr-F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2"/>
          <p:cNvSpPr txBox="1">
            <a:spLocks noChangeArrowheads="1"/>
          </p:cNvSpPr>
          <p:nvPr/>
        </p:nvSpPr>
        <p:spPr bwMode="auto">
          <a:xfrm>
            <a:off x="1849438" y="1674813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16387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47663" y="2579688"/>
            <a:ext cx="8497887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Calibri" pitchFamily="34" charset="0"/>
                <a:cs typeface="Times New Roman" pitchFamily="18" charset="0"/>
              </a:rPr>
              <a:t>Les principales mesures :</a:t>
            </a:r>
          </a:p>
          <a:p>
            <a:endParaRPr lang="fr-FR" b="1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sz="2000" b="1">
                <a:latin typeface="Calibri" pitchFamily="34" charset="0"/>
                <a:cs typeface="Times New Roman" pitchFamily="18" charset="0"/>
              </a:rPr>
              <a:t> Installations de DAAF dans </a:t>
            </a:r>
            <a:r>
              <a:rPr lang="fr-FR" sz="2000" b="1" u="sng">
                <a:latin typeface="Calibri" pitchFamily="34" charset="0"/>
                <a:cs typeface="Times New Roman" pitchFamily="18" charset="0"/>
              </a:rPr>
              <a:t>tous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 les logements</a:t>
            </a:r>
          </a:p>
          <a:p>
            <a:r>
              <a:rPr lang="fr-FR">
                <a:latin typeface="Calibri" pitchFamily="34" charset="0"/>
                <a:cs typeface="Times New Roman" pitchFamily="18" charset="0"/>
              </a:rPr>
              <a:t>Marché à bon de commande : pose assurée par les OM, ponctuellement sous-traitée</a:t>
            </a:r>
          </a:p>
          <a:p>
            <a:r>
              <a:rPr lang="fr-FR">
                <a:latin typeface="Calibri" pitchFamily="34" charset="0"/>
                <a:cs typeface="Times New Roman" pitchFamily="18" charset="0"/>
              </a:rPr>
              <a:t>Opération menée en 2006 et une partie de 2007</a:t>
            </a:r>
          </a:p>
          <a:p>
            <a:r>
              <a:rPr lang="fr-FR">
                <a:latin typeface="Calibri" pitchFamily="34" charset="0"/>
                <a:cs typeface="Times New Roman" pitchFamily="18" charset="0"/>
              </a:rPr>
              <a:t>Entretien annuel par les OM, changement des piles tous les 3 ans.</a:t>
            </a:r>
          </a:p>
          <a:p>
            <a:endParaRPr lang="fr-FR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Équipement des logements en UV de portes à âme pleine</a:t>
            </a:r>
          </a:p>
          <a:p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Au vu de l’impact financier, étalement sur plusieurs exercices.</a:t>
            </a:r>
          </a:p>
          <a:p>
            <a:r>
              <a:rPr lang="fr-FR">
                <a:latin typeface="Calibri" pitchFamily="34" charset="0"/>
                <a:cs typeface="Times New Roman" pitchFamily="18" charset="0"/>
              </a:rPr>
              <a:t> En priorité traitement des sites comportant des grandes unités de vie et sans perspective proche de réhabilitation.</a:t>
            </a:r>
            <a:endParaRPr lang="fr-FR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43148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aaf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87788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daaf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0"/>
            <a:ext cx="36353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3763" y="1341438"/>
            <a:ext cx="4440237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89450" y="0"/>
            <a:ext cx="46545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11" name="Object 7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Acrobat Document" r:id="rId8" imgW="7556400" imgH="10710000" progId="AcroExch.Document.7">
                  <p:embed/>
                </p:oleObj>
              </mc:Choice>
              <mc:Fallback>
                <p:oleObj name="Acrobat Document" r:id="rId8" imgW="7556400" imgH="10710000" progId="AcroExch.Document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8" descr="IMG-20120208-00178"/>
          <p:cNvGraphicFramePr>
            <a:graphicFrameLocks noChangeAspect="1"/>
          </p:cNvGraphicFramePr>
          <p:nvPr/>
        </p:nvGraphicFramePr>
        <p:xfrm>
          <a:off x="4295775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Acrobat Document" r:id="rId10" imgW="5667290" imgH="8019988" progId="AcroExch.Document.7">
                  <p:embed/>
                </p:oleObj>
              </mc:Choice>
              <mc:Fallback>
                <p:oleObj name="Acrobat Document" r:id="rId10" imgW="5667290" imgH="8019988" progId="AcroExch.Document.7">
                  <p:embed/>
                  <p:pic>
                    <p:nvPicPr>
                      <p:cNvPr id="0" name="Picture 8" descr="IMG-20120208-00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5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oneTexte 2"/>
          <p:cNvSpPr txBox="1">
            <a:spLocks noChangeArrowheads="1"/>
          </p:cNvSpPr>
          <p:nvPr/>
        </p:nvSpPr>
        <p:spPr bwMode="auto">
          <a:xfrm>
            <a:off x="1849438" y="1674813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22531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471488" y="2413000"/>
            <a:ext cx="8374062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Calibri" pitchFamily="34" charset="0"/>
                <a:cs typeface="Times New Roman" pitchFamily="18" charset="0"/>
              </a:rPr>
              <a:t>Les principales mesures :</a:t>
            </a:r>
          </a:p>
          <a:p>
            <a:endParaRPr lang="fr-FR" sz="2400" b="1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Traitement des locaux à risques</a:t>
            </a: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b="1">
                <a:latin typeface="Calibri" pitchFamily="34" charset="0"/>
                <a:cs typeface="Times New Roman" pitchFamily="18" charset="0"/>
              </a:rPr>
              <a:t>(ordures ménagères, BàL, vélos/poussettes…)</a:t>
            </a:r>
          </a:p>
          <a:p>
            <a:endParaRPr lang="fr-FR" sz="1000" b="1">
              <a:latin typeface="Calibri" pitchFamily="34" charset="0"/>
              <a:cs typeface="Times New Roman" pitchFamily="18" charset="0"/>
            </a:endParaRPr>
          </a:p>
          <a:p>
            <a:pPr lvl="1">
              <a:buFontTx/>
              <a:buChar char="-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Locaux ordures ménagères et locaux vélos/poussettes :</a:t>
            </a: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l’accès à ces locaux doit être privatisé. Privilégier un local extérieur, sinon protection par système d’extinction automatique si local intérieur ou accolé à la façade.</a:t>
            </a:r>
          </a:p>
          <a:p>
            <a:pPr lvl="1"/>
            <a:endParaRPr lang="fr-FR" sz="1000">
              <a:latin typeface="Calibri" pitchFamily="34" charset="0"/>
              <a:cs typeface="Times New Roman" pitchFamily="18" charset="0"/>
            </a:endParaRPr>
          </a:p>
          <a:p>
            <a:pPr lvl="1">
              <a:buFontTx/>
              <a:buChar char="-"/>
            </a:pP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b="1">
                <a:latin typeface="Calibri" pitchFamily="34" charset="0"/>
                <a:cs typeface="Times New Roman" pitchFamily="18" charset="0"/>
              </a:rPr>
              <a:t>Locaux BàL :</a:t>
            </a: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dans le cas où les BàL se situent dans le hall, à l’occasion de travaux de réha ou d’aménagement du hall privilégier la création d’un local spécifique protégé ; à défaut prévoir une installation extérieure privatisée. En l’absence de travaux, prévoir un système d’extinction automatique. Dans tous les cas privilégier l’encastrement des BàL.</a:t>
            </a:r>
            <a:endParaRPr lang="fr-FR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2531" name="Picture 3" descr="IMG-20120125-001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48238" cy="6597650"/>
          </a:xfrm>
        </p:spPr>
      </p:pic>
      <p:pic>
        <p:nvPicPr>
          <p:cNvPr id="22532" name="Picture 4" descr="IMG-20120125-001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99113" y="0"/>
            <a:ext cx="3544887" cy="4724400"/>
          </a:xfrm>
        </p:spPr>
      </p:pic>
      <p:pic>
        <p:nvPicPr>
          <p:cNvPr id="22533" name="Picture 5" descr="IMG-20120208-00178 - Copie - Copi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549275"/>
            <a:ext cx="6227763" cy="4672013"/>
          </a:xfrm>
        </p:spPr>
      </p:pic>
      <p:pic>
        <p:nvPicPr>
          <p:cNvPr id="22534" name="Picture 6" descr="IMG-20120208-0017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4670425"/>
            <a:ext cx="2914650" cy="2187575"/>
          </a:xfrm>
        </p:spPr>
      </p:pic>
      <p:pic>
        <p:nvPicPr>
          <p:cNvPr id="22535" name="Picture 7" descr="IMG-20120208-00178 - Cop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8775" y="3213100"/>
            <a:ext cx="4975225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7638"/>
            <a:ext cx="8686800" cy="4362450"/>
          </a:xfrm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"/>
            <a:ext cx="9002713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45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oneTexte 2"/>
          <p:cNvSpPr txBox="1">
            <a:spLocks noChangeArrowheads="1"/>
          </p:cNvSpPr>
          <p:nvPr/>
        </p:nvSpPr>
        <p:spPr bwMode="auto">
          <a:xfrm>
            <a:off x="1849438" y="1674813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25603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519113" y="2293938"/>
            <a:ext cx="8242300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latin typeface="Calibri" pitchFamily="34" charset="0"/>
                <a:cs typeface="Times New Roman" pitchFamily="18" charset="0"/>
              </a:rPr>
              <a:t>Les principales mesures :</a:t>
            </a:r>
          </a:p>
          <a:p>
            <a:endParaRPr lang="fr-FR" sz="1000" b="1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Circulations verticales :</a:t>
            </a: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à isoler du hall</a:t>
            </a:r>
          </a:p>
          <a:p>
            <a:pPr>
              <a:buFontTx/>
              <a:buChar char="-"/>
            </a:pPr>
            <a:endParaRPr lang="fr-FR" sz="800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Gaines techniques :</a:t>
            </a: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vérifier recoupements</a:t>
            </a:r>
          </a:p>
          <a:p>
            <a:pPr>
              <a:buFontTx/>
              <a:buChar char="-"/>
            </a:pPr>
            <a:endParaRPr lang="fr-FR" sz="800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Désenfumage en partie haute de la cage d’escalier :</a:t>
            </a: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>
                <a:latin typeface="Calibri" pitchFamily="34" charset="0"/>
                <a:cs typeface="Times New Roman" pitchFamily="18" charset="0"/>
              </a:rPr>
              <a:t>à créer dans les résidences non soumises réglementairement</a:t>
            </a:r>
          </a:p>
          <a:p>
            <a:pPr>
              <a:buFontTx/>
              <a:buChar char="-"/>
            </a:pPr>
            <a:endParaRPr lang="fr-FR" sz="800"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Façades :</a:t>
            </a:r>
          </a:p>
          <a:p>
            <a:pPr lvl="1">
              <a:buFontTx/>
              <a:buChar char="-"/>
            </a:pPr>
            <a:r>
              <a:rPr lang="fr-FR" sz="1600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b="1">
                <a:latin typeface="Calibri" pitchFamily="34" charset="0"/>
                <a:cs typeface="Times New Roman" pitchFamily="18" charset="0"/>
              </a:rPr>
              <a:t>Constructions neuves : </a:t>
            </a:r>
            <a:r>
              <a:rPr lang="fr-FR">
                <a:latin typeface="Calibri" pitchFamily="34" charset="0"/>
                <a:cs typeface="Times New Roman" pitchFamily="18" charset="0"/>
              </a:rPr>
              <a:t>adopter la règle du C+D des 3</a:t>
            </a:r>
            <a:r>
              <a:rPr lang="fr-FR" baseline="30000">
                <a:latin typeface="Calibri" pitchFamily="34" charset="0"/>
                <a:cs typeface="Times New Roman" pitchFamily="18" charset="0"/>
              </a:rPr>
              <a:t>ème</a:t>
            </a:r>
            <a:r>
              <a:rPr lang="fr-FR">
                <a:latin typeface="Calibri" pitchFamily="34" charset="0"/>
                <a:cs typeface="Times New Roman" pitchFamily="18" charset="0"/>
              </a:rPr>
              <a:t> Famille B et 4</a:t>
            </a:r>
            <a:r>
              <a:rPr lang="fr-FR" baseline="30000">
                <a:latin typeface="Calibri" pitchFamily="34" charset="0"/>
                <a:cs typeface="Times New Roman" pitchFamily="18" charset="0"/>
              </a:rPr>
              <a:t>ème</a:t>
            </a:r>
            <a:r>
              <a:rPr lang="fr-FR">
                <a:latin typeface="Calibri" pitchFamily="34" charset="0"/>
                <a:cs typeface="Times New Roman" pitchFamily="18" charset="0"/>
              </a:rPr>
              <a:t> Famille pour toute nouvelle résidence</a:t>
            </a:r>
          </a:p>
          <a:p>
            <a:pPr lvl="1">
              <a:buFontTx/>
              <a:buChar char="-"/>
            </a:pPr>
            <a:r>
              <a:rPr lang="fr-FR" sz="1600">
                <a:latin typeface="Calibri" pitchFamily="34" charset="0"/>
                <a:cs typeface="Times New Roman" pitchFamily="18" charset="0"/>
              </a:rPr>
              <a:t> </a:t>
            </a:r>
            <a:r>
              <a:rPr lang="fr-FR" b="1">
                <a:latin typeface="Calibri" pitchFamily="34" charset="0"/>
                <a:cs typeface="Times New Roman" pitchFamily="18" charset="0"/>
              </a:rPr>
              <a:t>Réhabilitations et travaux d’entretien</a:t>
            </a:r>
            <a:r>
              <a:rPr lang="fr-FR">
                <a:latin typeface="Calibri" pitchFamily="34" charset="0"/>
                <a:cs typeface="Times New Roman" pitchFamily="18" charset="0"/>
              </a:rPr>
              <a:t> : matériaux de type M2 / les travaux ne devront en aucun cas venir augmenter la masse combustible initiale.</a:t>
            </a:r>
          </a:p>
          <a:p>
            <a:pPr lvl="1"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Missionner systématiquement une maîtrise d’œuvre et un bureau de contrôle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oneTexte 2"/>
          <p:cNvSpPr txBox="1">
            <a:spLocks noChangeArrowheads="1"/>
          </p:cNvSpPr>
          <p:nvPr/>
        </p:nvSpPr>
        <p:spPr bwMode="auto">
          <a:xfrm>
            <a:off x="1849438" y="1665288"/>
            <a:ext cx="53546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000" b="1">
                <a:latin typeface="Calibri" pitchFamily="34" charset="0"/>
                <a:cs typeface="Arial" charset="0"/>
              </a:rPr>
              <a:t>Le Plan National Sécurité (PNS)</a:t>
            </a:r>
          </a:p>
        </p:txBody>
      </p:sp>
      <p:pic>
        <p:nvPicPr>
          <p:cNvPr id="26627" name="Picture 11" descr="Adoma_R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113" y="6073775"/>
            <a:ext cx="107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481013" y="2328863"/>
            <a:ext cx="81899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latin typeface="Calibri" pitchFamily="34" charset="0"/>
                <a:cs typeface="Times New Roman" pitchFamily="18" charset="0"/>
              </a:rPr>
              <a:t>Les principales mesures 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b="1">
                <a:latin typeface="Calibri" pitchFamily="34" charset="0"/>
                <a:cs typeface="Times New Roman" pitchFamily="18" charset="0"/>
              </a:rPr>
              <a:t> </a:t>
            </a:r>
            <a:r>
              <a:rPr lang="fr-FR" sz="2000" b="1">
                <a:latin typeface="Calibri" pitchFamily="34" charset="0"/>
                <a:cs typeface="Times New Roman" pitchFamily="18" charset="0"/>
              </a:rPr>
              <a:t>Accompagnement 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Plans d’intervention à jour et complets (distribution intérieure des circulations, emplacement des organes de coupure…)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Signalétique identifiant les locaux techniques et de service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Affichage dans les circulations d’étage des consignes précisant la conduite à tenir en cas d’incendie.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Interdire le stationnement à l’aplomb des façades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>
                <a:latin typeface="Calibri" pitchFamily="34" charset="0"/>
                <a:cs typeface="Times New Roman" pitchFamily="18" charset="0"/>
              </a:rPr>
              <a:t>Eliminer les dépôts d’objets divers dans les locaux à risques, locaux techniques ainsi que dans les halls, circulations et gaines.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fr-FR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614</Words>
  <Application>Microsoft Office PowerPoint</Application>
  <PresentationFormat>Affichage à l'écran (4:3)</PresentationFormat>
  <Paragraphs>65</Paragraphs>
  <Slides>12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4" baseType="lpstr"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Périé</dc:creator>
  <cp:lastModifiedBy>pem</cp:lastModifiedBy>
  <cp:revision>25</cp:revision>
  <dcterms:created xsi:type="dcterms:W3CDTF">2012-02-10T10:03:47Z</dcterms:created>
  <dcterms:modified xsi:type="dcterms:W3CDTF">2019-11-15T15:21:44Z</dcterms:modified>
</cp:coreProperties>
</file>